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8" r:id="rId2"/>
    <p:sldId id="270" r:id="rId3"/>
    <p:sldId id="271" r:id="rId4"/>
    <p:sldId id="272" r:id="rId5"/>
    <p:sldId id="273" r:id="rId6"/>
    <p:sldId id="274" r:id="rId7"/>
    <p:sldId id="289" r:id="rId8"/>
    <p:sldId id="260" r:id="rId9"/>
    <p:sldId id="261" r:id="rId10"/>
    <p:sldId id="275" r:id="rId11"/>
    <p:sldId id="276" r:id="rId12"/>
    <p:sldId id="277" r:id="rId13"/>
    <p:sldId id="278" r:id="rId14"/>
    <p:sldId id="279" r:id="rId15"/>
    <p:sldId id="281" r:id="rId16"/>
    <p:sldId id="282" r:id="rId17"/>
    <p:sldId id="284" r:id="rId18"/>
    <p:sldId id="287" r:id="rId19"/>
  </p:sldIdLst>
  <p:sldSz cx="6858000" cy="9144000" type="screen4x3"/>
  <p:notesSz cx="7105650" cy="1022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3018" y="10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115" cy="511493"/>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idx="1"/>
          </p:nvPr>
        </p:nvSpPr>
        <p:spPr>
          <a:xfrm>
            <a:off x="4024891" y="0"/>
            <a:ext cx="3079115" cy="511493"/>
          </a:xfrm>
          <a:prstGeom prst="rect">
            <a:avLst/>
          </a:prstGeom>
        </p:spPr>
        <p:txBody>
          <a:bodyPr vert="horz" lIns="99057" tIns="49528" rIns="99057" bIns="49528" rtlCol="0"/>
          <a:lstStyle>
            <a:lvl1pPr algn="r">
              <a:defRPr sz="1300"/>
            </a:lvl1pPr>
          </a:lstStyle>
          <a:p>
            <a:fld id="{D27EEC03-DEA0-4B4D-953D-709899AEEB46}" type="datetimeFigureOut">
              <a:rPr lang="en-GB" smtClean="0"/>
              <a:pPr/>
              <a:t>07/07/2016</a:t>
            </a:fld>
            <a:endParaRPr lang="en-GB"/>
          </a:p>
        </p:txBody>
      </p:sp>
      <p:sp>
        <p:nvSpPr>
          <p:cNvPr id="4" name="Slide Image Placeholder 3"/>
          <p:cNvSpPr>
            <a:spLocks noGrp="1" noRot="1" noChangeAspect="1"/>
          </p:cNvSpPr>
          <p:nvPr>
            <p:ph type="sldImg" idx="2"/>
          </p:nvPr>
        </p:nvSpPr>
        <p:spPr>
          <a:xfrm>
            <a:off x="2114550" y="766763"/>
            <a:ext cx="2876550" cy="3836987"/>
          </a:xfrm>
          <a:prstGeom prst="rect">
            <a:avLst/>
          </a:prstGeom>
          <a:noFill/>
          <a:ln w="12700">
            <a:solidFill>
              <a:prstClr val="black"/>
            </a:solidFill>
          </a:ln>
        </p:spPr>
        <p:txBody>
          <a:bodyPr vert="horz" lIns="99057" tIns="49528" rIns="99057" bIns="49528" rtlCol="0" anchor="ctr"/>
          <a:lstStyle/>
          <a:p>
            <a:endParaRPr lang="en-GB"/>
          </a:p>
        </p:txBody>
      </p:sp>
      <p:sp>
        <p:nvSpPr>
          <p:cNvPr id="5" name="Notes Placeholder 4"/>
          <p:cNvSpPr>
            <a:spLocks noGrp="1"/>
          </p:cNvSpPr>
          <p:nvPr>
            <p:ph type="body" sz="quarter" idx="3"/>
          </p:nvPr>
        </p:nvSpPr>
        <p:spPr>
          <a:xfrm>
            <a:off x="710565" y="4859179"/>
            <a:ext cx="5684520" cy="4603433"/>
          </a:xfrm>
          <a:prstGeom prst="rect">
            <a:avLst/>
          </a:prstGeom>
        </p:spPr>
        <p:txBody>
          <a:bodyPr vert="horz" lIns="99057" tIns="49528" rIns="99057" bIns="495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16582"/>
            <a:ext cx="3079115" cy="511493"/>
          </a:xfrm>
          <a:prstGeom prst="rect">
            <a:avLst/>
          </a:prstGeom>
        </p:spPr>
        <p:txBody>
          <a:bodyPr vert="horz" lIns="99057" tIns="49528" rIns="99057" bIns="49528" rtlCol="0" anchor="b"/>
          <a:lstStyle>
            <a:lvl1pPr algn="l">
              <a:defRPr sz="1300"/>
            </a:lvl1pPr>
          </a:lstStyle>
          <a:p>
            <a:endParaRPr lang="en-GB"/>
          </a:p>
        </p:txBody>
      </p:sp>
      <p:sp>
        <p:nvSpPr>
          <p:cNvPr id="7" name="Slide Number Placeholder 6"/>
          <p:cNvSpPr>
            <a:spLocks noGrp="1"/>
          </p:cNvSpPr>
          <p:nvPr>
            <p:ph type="sldNum" sz="quarter" idx="5"/>
          </p:nvPr>
        </p:nvSpPr>
        <p:spPr>
          <a:xfrm>
            <a:off x="4024891" y="9716582"/>
            <a:ext cx="3079115" cy="511493"/>
          </a:xfrm>
          <a:prstGeom prst="rect">
            <a:avLst/>
          </a:prstGeom>
        </p:spPr>
        <p:txBody>
          <a:bodyPr vert="horz" lIns="99057" tIns="49528" rIns="99057" bIns="49528" rtlCol="0" anchor="b"/>
          <a:lstStyle>
            <a:lvl1pPr algn="r">
              <a:defRPr sz="1300"/>
            </a:lvl1pPr>
          </a:lstStyle>
          <a:p>
            <a:fld id="{50E42165-9DC2-455F-9E8D-04EF109D0A11}" type="slidenum">
              <a:rPr lang="en-GB" smtClean="0"/>
              <a:pPr/>
              <a:t>‹#›</a:t>
            </a:fld>
            <a:endParaRPr lang="en-GB"/>
          </a:p>
        </p:txBody>
      </p:sp>
    </p:spTree>
    <p:extLst>
      <p:ext uri="{BB962C8B-B14F-4D97-AF65-F5344CB8AC3E}">
        <p14:creationId xmlns:p14="http://schemas.microsoft.com/office/powerpoint/2010/main" val="3383818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CCDFF3-86E4-4F4C-BD01-E08D0176BB26}" type="datetime1">
              <a:rPr lang="en-US" smtClean="0"/>
              <a:pPr/>
              <a:t>7/7/2016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58CF1-E8A4-483A-9407-643175CFB9E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5687F9-00D6-4C9D-A8CB-09171D442E2A}" type="datetime1">
              <a:rPr lang="en-US" smtClean="0"/>
              <a:pPr/>
              <a:t>7/7/2016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58CF1-E8A4-483A-9407-643175CFB9E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E5360-3F0D-45B6-9ABE-B19E770D1118}" type="datetime1">
              <a:rPr lang="en-US" smtClean="0"/>
              <a:pPr/>
              <a:t>7/7/2016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58CF1-E8A4-483A-9407-643175CFB9E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A2E1E5-6619-4B6D-BBE9-83BD32D2182C}" type="datetime1">
              <a:rPr lang="en-US" smtClean="0"/>
              <a:pPr/>
              <a:t>7/7/2016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58CF1-E8A4-483A-9407-643175CFB9E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20230-90D0-4711-9F38-9F651EC7001C}" type="datetime1">
              <a:rPr lang="en-US" smtClean="0"/>
              <a:pPr/>
              <a:t>7/7/2016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58CF1-E8A4-483A-9407-643175CFB9E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3A41D7-44FC-49C1-AB7A-24E061C15F94}" type="datetime1">
              <a:rPr lang="en-US" smtClean="0"/>
              <a:pPr/>
              <a:t>7/7/2016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58CF1-E8A4-483A-9407-643175CFB9E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D448FF-CA6B-44AA-A31D-147F85CA2E92}" type="datetime1">
              <a:rPr lang="en-US" smtClean="0"/>
              <a:pPr/>
              <a:t>7/7/2016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058CF1-E8A4-483A-9407-643175CFB9E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4CC52A-8CB1-48CF-B855-4229085BFB1F}" type="datetime1">
              <a:rPr lang="en-US" smtClean="0"/>
              <a:pPr/>
              <a:t>7/7/2016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058CF1-E8A4-483A-9407-643175CFB9E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79DA6-0B45-4E01-8F3A-35B151B835D7}" type="datetime1">
              <a:rPr lang="en-US" smtClean="0"/>
              <a:pPr/>
              <a:t>7/7/2016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058CF1-E8A4-483A-9407-643175CFB9E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5B2F9-B8EC-4A7B-ACD3-48C856FBA31A}" type="datetime1">
              <a:rPr lang="en-US" smtClean="0"/>
              <a:pPr/>
              <a:t>7/7/2016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58CF1-E8A4-483A-9407-643175CFB9E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2F2BBD-1B61-4069-A124-84FFE2237173}" type="datetime1">
              <a:rPr lang="en-US" smtClean="0"/>
              <a:pPr/>
              <a:t>7/7/2016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58CF1-E8A4-483A-9407-643175CFB9E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E946931-C51A-4E6C-A8D0-FAD8A6955C6E}" type="datetime1">
              <a:rPr lang="en-US" smtClean="0"/>
              <a:pPr/>
              <a:t>7/7/2016</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0058CF1-E8A4-483A-9407-643175CFB9E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47664"/>
            <a:ext cx="5829300" cy="1960033"/>
          </a:xfrm>
        </p:spPr>
        <p:txBody>
          <a:bodyPr>
            <a:normAutofit fontScale="90000"/>
          </a:bodyPr>
          <a:lstStyle/>
          <a:p>
            <a:r>
              <a:rPr lang="en-GB" b="1" dirty="0" smtClean="0">
                <a:latin typeface="Garamond" pitchFamily="18" charset="0"/>
              </a:rPr>
              <a:t>Instruction Manual for the CQR DENTURE Technique</a:t>
            </a:r>
            <a:r>
              <a:rPr lang="en-GB" b="1" dirty="0">
                <a:latin typeface="Garamond" pitchFamily="18" charset="0"/>
              </a:rPr>
              <a:t/>
            </a:r>
            <a:br>
              <a:rPr lang="en-GB" b="1" dirty="0">
                <a:latin typeface="Garamond" pitchFamily="18" charset="0"/>
              </a:rPr>
            </a:br>
            <a:endParaRPr lang="en-GB" dirty="0">
              <a:latin typeface="Garamond" pitchFamily="18" charset="0"/>
            </a:endParaRPr>
          </a:p>
        </p:txBody>
      </p:sp>
      <p:sp>
        <p:nvSpPr>
          <p:cNvPr id="3" name="Subtitle 2"/>
          <p:cNvSpPr>
            <a:spLocks noGrp="1"/>
          </p:cNvSpPr>
          <p:nvPr>
            <p:ph type="subTitle" idx="1"/>
          </p:nvPr>
        </p:nvSpPr>
        <p:spPr>
          <a:xfrm>
            <a:off x="1028700" y="4195688"/>
            <a:ext cx="4800600" cy="2336800"/>
          </a:xfrm>
        </p:spPr>
        <p:txBody>
          <a:bodyPr/>
          <a:lstStyle/>
          <a:p>
            <a:endParaRPr lang="en-GB" dirty="0"/>
          </a:p>
        </p:txBody>
      </p:sp>
      <p:sp>
        <p:nvSpPr>
          <p:cNvPr id="4" name="Slide Number Placeholder 3"/>
          <p:cNvSpPr>
            <a:spLocks noGrp="1"/>
          </p:cNvSpPr>
          <p:nvPr>
            <p:ph type="sldNum" sz="quarter" idx="12"/>
          </p:nvPr>
        </p:nvSpPr>
        <p:spPr/>
        <p:txBody>
          <a:bodyPr/>
          <a:lstStyle/>
          <a:p>
            <a:fld id="{20058CF1-E8A4-483A-9407-643175CFB9E5}" type="slidenum">
              <a:rPr lang="en-GB" smtClean="0"/>
              <a:pPr/>
              <a:t>1</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28" y="3406180"/>
            <a:ext cx="5026868" cy="5026868"/>
          </a:xfrm>
          <a:prstGeom prst="rect">
            <a:avLst/>
          </a:prstGeom>
        </p:spPr>
      </p:pic>
    </p:spTree>
    <p:extLst>
      <p:ext uri="{BB962C8B-B14F-4D97-AF65-F5344CB8AC3E}">
        <p14:creationId xmlns:p14="http://schemas.microsoft.com/office/powerpoint/2010/main" val="153708852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021288" y="8604449"/>
            <a:ext cx="516920" cy="288031"/>
          </a:xfrm>
        </p:spPr>
        <p:txBody>
          <a:bodyPr/>
          <a:lstStyle/>
          <a:p>
            <a:fld id="{20058CF1-E8A4-483A-9407-643175CFB9E5}" type="slidenum">
              <a:rPr lang="en-GB" smtClean="0"/>
              <a:pPr/>
              <a:t>10</a:t>
            </a:fld>
            <a:endParaRPr lang="en-GB" dirty="0"/>
          </a:p>
        </p:txBody>
      </p:sp>
      <p:sp>
        <p:nvSpPr>
          <p:cNvPr id="3" name="Rectangle 2"/>
          <p:cNvSpPr/>
          <p:nvPr/>
        </p:nvSpPr>
        <p:spPr>
          <a:xfrm>
            <a:off x="2009546" y="251520"/>
            <a:ext cx="2806217" cy="369332"/>
          </a:xfrm>
          <a:prstGeom prst="rect">
            <a:avLst/>
          </a:prstGeom>
        </p:spPr>
        <p:txBody>
          <a:bodyPr wrap="none">
            <a:spAutoFit/>
          </a:bodyPr>
          <a:lstStyle/>
          <a:p>
            <a:r>
              <a:rPr lang="en-GB" b="1" dirty="0"/>
              <a:t>LABORATORY PROCEDURES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4213" y="755577"/>
            <a:ext cx="2944451" cy="19629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4214" y="3491880"/>
            <a:ext cx="2805157" cy="208689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2671" y="6228184"/>
            <a:ext cx="2488242" cy="2309138"/>
          </a:xfrm>
          <a:prstGeom prst="rect">
            <a:avLst/>
          </a:prstGeom>
        </p:spPr>
      </p:pic>
      <p:sp>
        <p:nvSpPr>
          <p:cNvPr id="8" name="TextBox 7"/>
          <p:cNvSpPr txBox="1"/>
          <p:nvPr/>
        </p:nvSpPr>
        <p:spPr>
          <a:xfrm>
            <a:off x="404664" y="755577"/>
            <a:ext cx="3240360" cy="646331"/>
          </a:xfrm>
          <a:prstGeom prst="rect">
            <a:avLst/>
          </a:prstGeom>
          <a:noFill/>
        </p:spPr>
        <p:txBody>
          <a:bodyPr wrap="square" rtlCol="0">
            <a:spAutoFit/>
          </a:bodyPr>
          <a:lstStyle/>
          <a:p>
            <a:r>
              <a:rPr lang="en-GB" sz="1200" dirty="0" smtClean="0"/>
              <a:t>The dynamic plates are returned to the laboratory facilities sealed together  this time with a bite registration material. (Fig 21)</a:t>
            </a:r>
            <a:endParaRPr lang="en-GB" sz="1200" dirty="0"/>
          </a:p>
        </p:txBody>
      </p:sp>
      <p:sp>
        <p:nvSpPr>
          <p:cNvPr id="9" name="TextBox 8"/>
          <p:cNvSpPr txBox="1"/>
          <p:nvPr/>
        </p:nvSpPr>
        <p:spPr>
          <a:xfrm>
            <a:off x="4815763" y="2915816"/>
            <a:ext cx="773477" cy="276999"/>
          </a:xfrm>
          <a:prstGeom prst="rect">
            <a:avLst/>
          </a:prstGeom>
          <a:noFill/>
        </p:spPr>
        <p:txBody>
          <a:bodyPr wrap="square" rtlCol="0">
            <a:spAutoFit/>
          </a:bodyPr>
          <a:lstStyle/>
          <a:p>
            <a:r>
              <a:rPr lang="en-GB" sz="1200" dirty="0" smtClean="0"/>
              <a:t>Fig 21</a:t>
            </a:r>
            <a:endParaRPr lang="en-GB" sz="1200" dirty="0"/>
          </a:p>
        </p:txBody>
      </p:sp>
      <p:sp>
        <p:nvSpPr>
          <p:cNvPr id="10" name="TextBox 9"/>
          <p:cNvSpPr txBox="1"/>
          <p:nvPr/>
        </p:nvSpPr>
        <p:spPr>
          <a:xfrm>
            <a:off x="4815763" y="5724128"/>
            <a:ext cx="917493" cy="276999"/>
          </a:xfrm>
          <a:prstGeom prst="rect">
            <a:avLst/>
          </a:prstGeom>
          <a:noFill/>
        </p:spPr>
        <p:txBody>
          <a:bodyPr wrap="square" rtlCol="0">
            <a:spAutoFit/>
          </a:bodyPr>
          <a:lstStyle/>
          <a:p>
            <a:r>
              <a:rPr lang="en-GB" sz="1200" dirty="0" smtClean="0"/>
              <a:t>Fig 22</a:t>
            </a:r>
            <a:endParaRPr lang="en-GB" sz="1200" dirty="0"/>
          </a:p>
        </p:txBody>
      </p:sp>
      <p:sp>
        <p:nvSpPr>
          <p:cNvPr id="11" name="TextBox 10"/>
          <p:cNvSpPr txBox="1"/>
          <p:nvPr/>
        </p:nvSpPr>
        <p:spPr>
          <a:xfrm>
            <a:off x="4811839" y="8676456"/>
            <a:ext cx="1080120" cy="276999"/>
          </a:xfrm>
          <a:prstGeom prst="rect">
            <a:avLst/>
          </a:prstGeom>
          <a:noFill/>
        </p:spPr>
        <p:txBody>
          <a:bodyPr wrap="square" rtlCol="0">
            <a:spAutoFit/>
          </a:bodyPr>
          <a:lstStyle/>
          <a:p>
            <a:r>
              <a:rPr lang="en-GB" sz="1200" dirty="0" smtClean="0"/>
              <a:t>Fig 23</a:t>
            </a:r>
            <a:endParaRPr lang="en-GB" sz="1200" dirty="0"/>
          </a:p>
        </p:txBody>
      </p:sp>
      <p:sp>
        <p:nvSpPr>
          <p:cNvPr id="12" name="TextBox 11"/>
          <p:cNvSpPr txBox="1"/>
          <p:nvPr/>
        </p:nvSpPr>
        <p:spPr>
          <a:xfrm>
            <a:off x="548680" y="3491880"/>
            <a:ext cx="2736304" cy="830997"/>
          </a:xfrm>
          <a:prstGeom prst="rect">
            <a:avLst/>
          </a:prstGeom>
          <a:noFill/>
        </p:spPr>
        <p:txBody>
          <a:bodyPr wrap="square" rtlCol="0">
            <a:spAutoFit/>
          </a:bodyPr>
          <a:lstStyle/>
          <a:p>
            <a:r>
              <a:rPr lang="en-GB" sz="1200" dirty="0" smtClean="0"/>
              <a:t>The Condor articulator with the red boxes in place to give a reproducible starting position. Plus its red mounting plates. (Fig 22)</a:t>
            </a:r>
            <a:endParaRPr lang="en-GB" sz="1200" dirty="0"/>
          </a:p>
        </p:txBody>
      </p:sp>
      <p:sp>
        <p:nvSpPr>
          <p:cNvPr id="13" name="TextBox 12"/>
          <p:cNvSpPr txBox="1"/>
          <p:nvPr/>
        </p:nvSpPr>
        <p:spPr>
          <a:xfrm>
            <a:off x="548680" y="6228184"/>
            <a:ext cx="3096344" cy="1015663"/>
          </a:xfrm>
          <a:prstGeom prst="rect">
            <a:avLst/>
          </a:prstGeom>
          <a:noFill/>
        </p:spPr>
        <p:txBody>
          <a:bodyPr wrap="square" rtlCol="0">
            <a:spAutoFit/>
          </a:bodyPr>
          <a:lstStyle/>
          <a:p>
            <a:r>
              <a:rPr lang="en-GB" sz="1200" dirty="0" smtClean="0"/>
              <a:t>Dynamic plates  and rims are articulated making sure that they are central to the Condor and the </a:t>
            </a:r>
            <a:r>
              <a:rPr lang="en-GB" sz="1200" dirty="0" err="1" smtClean="0"/>
              <a:t>occlusal</a:t>
            </a:r>
            <a:r>
              <a:rPr lang="en-GB" sz="1200" dirty="0" smtClean="0"/>
              <a:t> plane line  is roughly parallel to the Condor ‘s upper and lower  bases. (Fig 23)</a:t>
            </a:r>
            <a:endParaRPr lang="en-GB" sz="1200" dirty="0"/>
          </a:p>
        </p:txBody>
      </p:sp>
    </p:spTree>
    <p:extLst>
      <p:ext uri="{BB962C8B-B14F-4D97-AF65-F5344CB8AC3E}">
        <p14:creationId xmlns:p14="http://schemas.microsoft.com/office/powerpoint/2010/main" val="340338013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11</a:t>
            </a:fld>
            <a:endParaRPr lang="en-GB"/>
          </a:p>
        </p:txBody>
      </p:sp>
      <p:sp>
        <p:nvSpPr>
          <p:cNvPr id="3" name="Rectangle 2"/>
          <p:cNvSpPr/>
          <p:nvPr/>
        </p:nvSpPr>
        <p:spPr>
          <a:xfrm>
            <a:off x="2132856" y="251520"/>
            <a:ext cx="2806217" cy="369332"/>
          </a:xfrm>
          <a:prstGeom prst="rect">
            <a:avLst/>
          </a:prstGeom>
        </p:spPr>
        <p:txBody>
          <a:bodyPr wrap="none">
            <a:spAutoFit/>
          </a:bodyPr>
          <a:lstStyle/>
          <a:p>
            <a:r>
              <a:rPr lang="en-GB" b="1" dirty="0"/>
              <a:t>LABORATORY PROCEDURES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3056" y="971600"/>
            <a:ext cx="2636912" cy="22619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388" y="3918504"/>
            <a:ext cx="2232248" cy="23833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5387" y="6677631"/>
            <a:ext cx="2466797" cy="1644532"/>
          </a:xfrm>
          <a:prstGeom prst="rect">
            <a:avLst/>
          </a:prstGeom>
        </p:spPr>
      </p:pic>
      <p:sp>
        <p:nvSpPr>
          <p:cNvPr id="7" name="TextBox 6"/>
          <p:cNvSpPr txBox="1"/>
          <p:nvPr/>
        </p:nvSpPr>
        <p:spPr>
          <a:xfrm>
            <a:off x="548680" y="971600"/>
            <a:ext cx="3168352" cy="1015663"/>
          </a:xfrm>
          <a:prstGeom prst="rect">
            <a:avLst/>
          </a:prstGeom>
          <a:noFill/>
        </p:spPr>
        <p:txBody>
          <a:bodyPr wrap="square" rtlCol="0">
            <a:spAutoFit/>
          </a:bodyPr>
          <a:lstStyle/>
          <a:p>
            <a:r>
              <a:rPr lang="en-GB" sz="1200" dirty="0" smtClean="0"/>
              <a:t>The bite registration material is removed. (fig 24). You will be able at this stage to check that you have recorded the bite correctly, as the posterior parts of the upper and lower plates should be accurately fitting each other.</a:t>
            </a:r>
            <a:endParaRPr lang="en-GB" sz="1200" dirty="0"/>
          </a:p>
        </p:txBody>
      </p:sp>
      <p:sp>
        <p:nvSpPr>
          <p:cNvPr id="8" name="TextBox 7"/>
          <p:cNvSpPr txBox="1"/>
          <p:nvPr/>
        </p:nvSpPr>
        <p:spPr>
          <a:xfrm>
            <a:off x="548680" y="3918504"/>
            <a:ext cx="3168352" cy="1384995"/>
          </a:xfrm>
          <a:prstGeom prst="rect">
            <a:avLst/>
          </a:prstGeom>
          <a:noFill/>
        </p:spPr>
        <p:txBody>
          <a:bodyPr wrap="square" rtlCol="0">
            <a:spAutoFit/>
          </a:bodyPr>
          <a:lstStyle/>
          <a:p>
            <a:r>
              <a:rPr lang="en-GB" sz="1200" dirty="0" smtClean="0"/>
              <a:t>Before the generating of the patients functional movements onto the Condor a method of retaining the neuromuscular bite position recorded when the bite registration material has been removed must be attained. This is done with the use of staples, keeping the rims together. (Fig 25)</a:t>
            </a:r>
            <a:endParaRPr lang="en-GB" sz="1200" dirty="0"/>
          </a:p>
        </p:txBody>
      </p:sp>
      <p:sp>
        <p:nvSpPr>
          <p:cNvPr id="9" name="TextBox 8"/>
          <p:cNvSpPr txBox="1"/>
          <p:nvPr/>
        </p:nvSpPr>
        <p:spPr>
          <a:xfrm>
            <a:off x="692696" y="6706823"/>
            <a:ext cx="2843268" cy="461665"/>
          </a:xfrm>
          <a:prstGeom prst="rect">
            <a:avLst/>
          </a:prstGeom>
          <a:noFill/>
        </p:spPr>
        <p:txBody>
          <a:bodyPr wrap="square" rtlCol="0">
            <a:spAutoFit/>
          </a:bodyPr>
          <a:lstStyle/>
          <a:p>
            <a:r>
              <a:rPr lang="en-GB" sz="1200" dirty="0" smtClean="0"/>
              <a:t>All the red boxes are removed and green ones are put into their place. (Fig 26)</a:t>
            </a:r>
            <a:endParaRPr lang="en-GB" sz="1200" dirty="0"/>
          </a:p>
        </p:txBody>
      </p:sp>
      <p:sp>
        <p:nvSpPr>
          <p:cNvPr id="11" name="TextBox 10"/>
          <p:cNvSpPr txBox="1"/>
          <p:nvPr/>
        </p:nvSpPr>
        <p:spPr>
          <a:xfrm>
            <a:off x="4725144" y="3233530"/>
            <a:ext cx="864096" cy="276999"/>
          </a:xfrm>
          <a:prstGeom prst="rect">
            <a:avLst/>
          </a:prstGeom>
          <a:noFill/>
        </p:spPr>
        <p:txBody>
          <a:bodyPr wrap="square" rtlCol="0">
            <a:spAutoFit/>
          </a:bodyPr>
          <a:lstStyle/>
          <a:p>
            <a:r>
              <a:rPr lang="en-GB" sz="1200" dirty="0" smtClean="0"/>
              <a:t>Fig 24</a:t>
            </a:r>
            <a:endParaRPr lang="en-GB" sz="1200" dirty="0"/>
          </a:p>
        </p:txBody>
      </p:sp>
      <p:sp>
        <p:nvSpPr>
          <p:cNvPr id="12" name="TextBox 11"/>
          <p:cNvSpPr txBox="1"/>
          <p:nvPr/>
        </p:nvSpPr>
        <p:spPr>
          <a:xfrm>
            <a:off x="4939073" y="6301841"/>
            <a:ext cx="866191" cy="276999"/>
          </a:xfrm>
          <a:prstGeom prst="rect">
            <a:avLst/>
          </a:prstGeom>
          <a:noFill/>
        </p:spPr>
        <p:txBody>
          <a:bodyPr wrap="square" rtlCol="0">
            <a:spAutoFit/>
          </a:bodyPr>
          <a:lstStyle/>
          <a:p>
            <a:r>
              <a:rPr lang="en-GB" sz="1200" dirty="0" smtClean="0"/>
              <a:t>Fig 25</a:t>
            </a:r>
            <a:endParaRPr lang="en-GB" sz="1200" dirty="0"/>
          </a:p>
        </p:txBody>
      </p:sp>
      <p:sp>
        <p:nvSpPr>
          <p:cNvPr id="13" name="TextBox 12"/>
          <p:cNvSpPr txBox="1"/>
          <p:nvPr/>
        </p:nvSpPr>
        <p:spPr>
          <a:xfrm>
            <a:off x="4939073" y="8460432"/>
            <a:ext cx="794183" cy="276999"/>
          </a:xfrm>
          <a:prstGeom prst="rect">
            <a:avLst/>
          </a:prstGeom>
          <a:noFill/>
        </p:spPr>
        <p:txBody>
          <a:bodyPr wrap="square" rtlCol="0">
            <a:spAutoFit/>
          </a:bodyPr>
          <a:lstStyle/>
          <a:p>
            <a:r>
              <a:rPr lang="en-GB" sz="1200" dirty="0" smtClean="0"/>
              <a:t>Fig 26</a:t>
            </a:r>
            <a:endParaRPr lang="en-GB" sz="1200" dirty="0"/>
          </a:p>
        </p:txBody>
      </p:sp>
    </p:spTree>
    <p:extLst>
      <p:ext uri="{BB962C8B-B14F-4D97-AF65-F5344CB8AC3E}">
        <p14:creationId xmlns:p14="http://schemas.microsoft.com/office/powerpoint/2010/main" val="85983284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12</a:t>
            </a:fld>
            <a:endParaRPr lang="en-GB"/>
          </a:p>
        </p:txBody>
      </p:sp>
      <p:sp>
        <p:nvSpPr>
          <p:cNvPr id="3" name="Rectangle 2"/>
          <p:cNvSpPr/>
          <p:nvPr/>
        </p:nvSpPr>
        <p:spPr>
          <a:xfrm>
            <a:off x="2132856" y="323528"/>
            <a:ext cx="2806217" cy="369332"/>
          </a:xfrm>
          <a:prstGeom prst="rect">
            <a:avLst/>
          </a:prstGeom>
        </p:spPr>
        <p:txBody>
          <a:bodyPr wrap="none">
            <a:spAutoFit/>
          </a:bodyPr>
          <a:lstStyle/>
          <a:p>
            <a:r>
              <a:rPr lang="en-GB" b="1" dirty="0"/>
              <a:t>LABORATORY PROCEDURES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8520" y="3635896"/>
            <a:ext cx="2708920" cy="18059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024" y="1043608"/>
            <a:ext cx="2780928" cy="18539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3056" y="6012160"/>
            <a:ext cx="2780928" cy="1853952"/>
          </a:xfrm>
          <a:prstGeom prst="rect">
            <a:avLst/>
          </a:prstGeom>
        </p:spPr>
      </p:pic>
      <p:sp>
        <p:nvSpPr>
          <p:cNvPr id="7" name="TextBox 6"/>
          <p:cNvSpPr txBox="1"/>
          <p:nvPr/>
        </p:nvSpPr>
        <p:spPr>
          <a:xfrm>
            <a:off x="548680" y="1043608"/>
            <a:ext cx="2808312" cy="1200329"/>
          </a:xfrm>
          <a:prstGeom prst="rect">
            <a:avLst/>
          </a:prstGeom>
          <a:noFill/>
        </p:spPr>
        <p:txBody>
          <a:bodyPr wrap="square" rtlCol="0">
            <a:spAutoFit/>
          </a:bodyPr>
          <a:lstStyle/>
          <a:p>
            <a:r>
              <a:rPr lang="en-GB" sz="1200" dirty="0" smtClean="0"/>
              <a:t>Laboratory putty or an epoxy resin is put into the green boxes, the staples removed and the patients dynamic function is transferred to the Condor, as shown and practiced on the CQR training course.     (Fig 27)</a:t>
            </a:r>
            <a:endParaRPr lang="en-GB" sz="1200" dirty="0"/>
          </a:p>
        </p:txBody>
      </p:sp>
      <p:sp>
        <p:nvSpPr>
          <p:cNvPr id="8" name="TextBox 7"/>
          <p:cNvSpPr txBox="1"/>
          <p:nvPr/>
        </p:nvSpPr>
        <p:spPr>
          <a:xfrm>
            <a:off x="548680" y="3563888"/>
            <a:ext cx="2808312" cy="1015663"/>
          </a:xfrm>
          <a:prstGeom prst="rect">
            <a:avLst/>
          </a:prstGeom>
          <a:noFill/>
        </p:spPr>
        <p:txBody>
          <a:bodyPr wrap="square" rtlCol="0">
            <a:spAutoFit/>
          </a:bodyPr>
          <a:lstStyle/>
          <a:p>
            <a:r>
              <a:rPr lang="en-GB" sz="1200" dirty="0" smtClean="0"/>
              <a:t>(Figs 28 &amp; 29) show the recordings of the patients dynamic movements  now programmed into the Condor. </a:t>
            </a:r>
            <a:r>
              <a:rPr lang="en-GB" sz="1200" b="1" dirty="0" smtClean="0"/>
              <a:t>You do not want to see the base of the green boxes coming through.</a:t>
            </a:r>
            <a:endParaRPr lang="en-GB" sz="1200" b="1" dirty="0"/>
          </a:p>
        </p:txBody>
      </p:sp>
      <p:sp>
        <p:nvSpPr>
          <p:cNvPr id="9" name="TextBox 8"/>
          <p:cNvSpPr txBox="1"/>
          <p:nvPr/>
        </p:nvSpPr>
        <p:spPr>
          <a:xfrm>
            <a:off x="4581128" y="2987824"/>
            <a:ext cx="936104" cy="276999"/>
          </a:xfrm>
          <a:prstGeom prst="rect">
            <a:avLst/>
          </a:prstGeom>
          <a:noFill/>
        </p:spPr>
        <p:txBody>
          <a:bodyPr wrap="square" rtlCol="0">
            <a:spAutoFit/>
          </a:bodyPr>
          <a:lstStyle/>
          <a:p>
            <a:r>
              <a:rPr lang="en-GB" sz="1200" dirty="0" smtClean="0"/>
              <a:t>Fig 27</a:t>
            </a:r>
            <a:endParaRPr lang="en-GB" sz="1200" dirty="0"/>
          </a:p>
        </p:txBody>
      </p:sp>
      <p:sp>
        <p:nvSpPr>
          <p:cNvPr id="10" name="TextBox 9"/>
          <p:cNvSpPr txBox="1"/>
          <p:nvPr/>
        </p:nvSpPr>
        <p:spPr>
          <a:xfrm>
            <a:off x="4939073" y="5580112"/>
            <a:ext cx="722175" cy="276999"/>
          </a:xfrm>
          <a:prstGeom prst="rect">
            <a:avLst/>
          </a:prstGeom>
          <a:noFill/>
        </p:spPr>
        <p:txBody>
          <a:bodyPr wrap="square" rtlCol="0">
            <a:spAutoFit/>
          </a:bodyPr>
          <a:lstStyle/>
          <a:p>
            <a:r>
              <a:rPr lang="en-GB" sz="1200" dirty="0" smtClean="0"/>
              <a:t>Fig 28</a:t>
            </a:r>
            <a:endParaRPr lang="en-GB" sz="1200" dirty="0"/>
          </a:p>
        </p:txBody>
      </p:sp>
      <p:sp>
        <p:nvSpPr>
          <p:cNvPr id="11" name="TextBox 10"/>
          <p:cNvSpPr txBox="1"/>
          <p:nvPr/>
        </p:nvSpPr>
        <p:spPr>
          <a:xfrm>
            <a:off x="4725144" y="8100392"/>
            <a:ext cx="936104" cy="276999"/>
          </a:xfrm>
          <a:prstGeom prst="rect">
            <a:avLst/>
          </a:prstGeom>
          <a:noFill/>
        </p:spPr>
        <p:txBody>
          <a:bodyPr wrap="square" rtlCol="0">
            <a:spAutoFit/>
          </a:bodyPr>
          <a:lstStyle/>
          <a:p>
            <a:r>
              <a:rPr lang="en-GB" sz="1200" dirty="0" smtClean="0"/>
              <a:t>Fig 29</a:t>
            </a:r>
            <a:endParaRPr lang="en-GB" sz="1200" dirty="0"/>
          </a:p>
        </p:txBody>
      </p:sp>
    </p:spTree>
    <p:extLst>
      <p:ext uri="{BB962C8B-B14F-4D97-AF65-F5344CB8AC3E}">
        <p14:creationId xmlns:p14="http://schemas.microsoft.com/office/powerpoint/2010/main" val="328935366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13</a:t>
            </a:fld>
            <a:endParaRPr lang="en-GB"/>
          </a:p>
        </p:txBody>
      </p:sp>
      <p:sp>
        <p:nvSpPr>
          <p:cNvPr id="3" name="Rectangle 2"/>
          <p:cNvSpPr/>
          <p:nvPr/>
        </p:nvSpPr>
        <p:spPr>
          <a:xfrm>
            <a:off x="2132856" y="323528"/>
            <a:ext cx="2806217" cy="369332"/>
          </a:xfrm>
          <a:prstGeom prst="rect">
            <a:avLst/>
          </a:prstGeom>
        </p:spPr>
        <p:txBody>
          <a:bodyPr wrap="none">
            <a:spAutoFit/>
          </a:bodyPr>
          <a:lstStyle/>
          <a:p>
            <a:r>
              <a:rPr lang="en-GB" b="1" dirty="0"/>
              <a:t>LABORATORY PROCEDURES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9896" y="692860"/>
            <a:ext cx="3068960" cy="2368108"/>
          </a:xfrm>
          <a:prstGeom prst="rect">
            <a:avLst/>
          </a:prstGeom>
        </p:spPr>
      </p:pic>
      <p:sp>
        <p:nvSpPr>
          <p:cNvPr id="9" name="TextBox 8"/>
          <p:cNvSpPr txBox="1"/>
          <p:nvPr/>
        </p:nvSpPr>
        <p:spPr>
          <a:xfrm>
            <a:off x="188640" y="827584"/>
            <a:ext cx="3111236" cy="3231654"/>
          </a:xfrm>
          <a:prstGeom prst="rect">
            <a:avLst/>
          </a:prstGeom>
          <a:noFill/>
        </p:spPr>
        <p:txBody>
          <a:bodyPr wrap="square" rtlCol="0">
            <a:spAutoFit/>
          </a:bodyPr>
          <a:lstStyle/>
          <a:p>
            <a:r>
              <a:rPr lang="en-GB" sz="1200" dirty="0" smtClean="0"/>
              <a:t>The next stage is to remove the upper dynamic rim and replace it with an acrylic base plate. Before this however the upper centre line is transferred to the lower </a:t>
            </a:r>
            <a:r>
              <a:rPr lang="en-GB" sz="1200" dirty="0" err="1" smtClean="0"/>
              <a:t>occlusal</a:t>
            </a:r>
            <a:r>
              <a:rPr lang="en-GB" sz="1200" dirty="0" smtClean="0"/>
              <a:t> plate, so to give the indication where the upper anterior centrals need to go. (marked in blue) (Fig 30)  </a:t>
            </a:r>
            <a:r>
              <a:rPr lang="en-GB" sz="1200" b="1" dirty="0" smtClean="0"/>
              <a:t>It must be stated with all the following illustrations that all </a:t>
            </a:r>
            <a:r>
              <a:rPr lang="en-GB" sz="1200" b="1" dirty="0"/>
              <a:t>other </a:t>
            </a:r>
            <a:r>
              <a:rPr lang="en-GB" sz="1200" b="1" dirty="0" smtClean="0"/>
              <a:t>types of manufactured teeth </a:t>
            </a:r>
            <a:r>
              <a:rPr lang="en-GB" sz="1200" b="1" dirty="0"/>
              <a:t>are </a:t>
            </a:r>
            <a:r>
              <a:rPr lang="en-GB" sz="1200" b="1" u="sng" dirty="0"/>
              <a:t>acceptable </a:t>
            </a:r>
            <a:r>
              <a:rPr lang="en-GB" sz="1200" b="1" dirty="0" smtClean="0"/>
              <a:t>, though it </a:t>
            </a:r>
            <a:r>
              <a:rPr lang="en-GB" sz="1200" b="1" dirty="0"/>
              <a:t>must be noted that the flatter cusp the more efficient the masticatory  function of the patient. This is shown in the anthropological </a:t>
            </a:r>
            <a:r>
              <a:rPr lang="en-GB" sz="1200" b="1" dirty="0" smtClean="0"/>
              <a:t>records. </a:t>
            </a:r>
            <a:r>
              <a:rPr lang="en-GB" sz="1200" dirty="0" smtClean="0"/>
              <a:t>For the setting up all of the upper posterior and anterior teeth it is recommended to put the red boxes back into position so to set the teeth up in a static position to start with.</a:t>
            </a:r>
            <a:endParaRPr lang="en-GB" sz="1200" dirty="0"/>
          </a:p>
        </p:txBody>
      </p:sp>
      <p:sp>
        <p:nvSpPr>
          <p:cNvPr id="10" name="TextBox 9"/>
          <p:cNvSpPr txBox="1"/>
          <p:nvPr/>
        </p:nvSpPr>
        <p:spPr>
          <a:xfrm>
            <a:off x="188640" y="4059238"/>
            <a:ext cx="2880320" cy="1384995"/>
          </a:xfrm>
          <a:prstGeom prst="rect">
            <a:avLst/>
          </a:prstGeom>
          <a:noFill/>
        </p:spPr>
        <p:txBody>
          <a:bodyPr wrap="square" rtlCol="0">
            <a:spAutoFit/>
          </a:bodyPr>
          <a:lstStyle/>
          <a:p>
            <a:r>
              <a:rPr lang="en-GB" sz="1200" dirty="0" smtClean="0"/>
              <a:t>The upper </a:t>
            </a:r>
            <a:r>
              <a:rPr lang="en-GB" sz="1200" dirty="0" err="1" smtClean="0"/>
              <a:t>anterior</a:t>
            </a:r>
            <a:r>
              <a:rPr lang="en-GB" sz="1200" dirty="0" err="1"/>
              <a:t>s</a:t>
            </a:r>
            <a:r>
              <a:rPr lang="en-GB" sz="1200" dirty="0" smtClean="0"/>
              <a:t> are set up using the lower anterior part of the lower occlusal plate. This part of the lower </a:t>
            </a:r>
            <a:r>
              <a:rPr lang="en-GB" sz="1200" dirty="0" err="1" smtClean="0"/>
              <a:t>occlusal</a:t>
            </a:r>
            <a:r>
              <a:rPr lang="en-GB" sz="1200" dirty="0" smtClean="0"/>
              <a:t> plate has not been touched during the grinding in process for the dynamic bite and is there to represent the upper </a:t>
            </a:r>
            <a:r>
              <a:rPr lang="en-GB" sz="1200" dirty="0" err="1" smtClean="0"/>
              <a:t>occlusal</a:t>
            </a:r>
            <a:r>
              <a:rPr lang="en-GB" sz="1200" dirty="0" smtClean="0"/>
              <a:t> plane line.</a:t>
            </a:r>
            <a:r>
              <a:rPr lang="en-GB" sz="1200" dirty="0"/>
              <a:t> </a:t>
            </a:r>
            <a:r>
              <a:rPr lang="en-GB" sz="1200" dirty="0" smtClean="0"/>
              <a:t>(Fig 31)</a:t>
            </a:r>
            <a:endParaRPr lang="en-GB" sz="1200" dirty="0"/>
          </a:p>
        </p:txBody>
      </p:sp>
      <p:sp>
        <p:nvSpPr>
          <p:cNvPr id="11" name="TextBox 10"/>
          <p:cNvSpPr txBox="1"/>
          <p:nvPr/>
        </p:nvSpPr>
        <p:spPr>
          <a:xfrm>
            <a:off x="145190" y="5555063"/>
            <a:ext cx="3039228" cy="3231654"/>
          </a:xfrm>
          <a:prstGeom prst="rect">
            <a:avLst/>
          </a:prstGeom>
          <a:noFill/>
        </p:spPr>
        <p:txBody>
          <a:bodyPr wrap="square" rtlCol="0">
            <a:spAutoFit/>
          </a:bodyPr>
          <a:lstStyle/>
          <a:p>
            <a:r>
              <a:rPr lang="en-GB" sz="1200" dirty="0" smtClean="0"/>
              <a:t>(Fig 32) shows the setting up of the first premolar.  No preference is given by CQR on what posterior teeth to be used. The first premolar in all makes of teeth have a design flaw for the CQR technique. Because all manufactured teeth are  made to accommodate the symmetrical curves of </a:t>
            </a:r>
            <a:r>
              <a:rPr lang="en-GB" sz="1200" dirty="0" err="1" smtClean="0"/>
              <a:t>Spee</a:t>
            </a:r>
            <a:r>
              <a:rPr lang="en-GB" sz="1200" dirty="0" smtClean="0"/>
              <a:t> &amp; Wilson, whereas in reality natures compensating curves are asymmetrical. What this means for the first premolar is that if you try to get both cusps to fit onto the occluding plate  the neck of the tooth will be in standing and will give uneven appearance from the frontal view.  Therefore the palatal cusp is sacrificed and only the </a:t>
            </a:r>
            <a:r>
              <a:rPr lang="en-GB" sz="1200" dirty="0" err="1" smtClean="0"/>
              <a:t>buccal</a:t>
            </a:r>
            <a:r>
              <a:rPr lang="en-GB" sz="1200" dirty="0" smtClean="0"/>
              <a:t> cusp will touch the plate. This will not effect the overall function of the dentures.</a:t>
            </a:r>
            <a:endParaRPr lang="en-GB" sz="1200" dirty="0"/>
          </a:p>
        </p:txBody>
      </p:sp>
      <p:sp>
        <p:nvSpPr>
          <p:cNvPr id="12" name="TextBox 11"/>
          <p:cNvSpPr txBox="1"/>
          <p:nvPr/>
        </p:nvSpPr>
        <p:spPr>
          <a:xfrm>
            <a:off x="4653136" y="3203848"/>
            <a:ext cx="864096" cy="276999"/>
          </a:xfrm>
          <a:prstGeom prst="rect">
            <a:avLst/>
          </a:prstGeom>
          <a:noFill/>
        </p:spPr>
        <p:txBody>
          <a:bodyPr wrap="square" rtlCol="0">
            <a:spAutoFit/>
          </a:bodyPr>
          <a:lstStyle/>
          <a:p>
            <a:r>
              <a:rPr lang="en-GB" sz="1200" dirty="0" smtClean="0"/>
              <a:t>Fig 30</a:t>
            </a:r>
            <a:endParaRPr lang="en-GB" sz="1200" dirty="0"/>
          </a:p>
        </p:txBody>
      </p:sp>
      <p:sp>
        <p:nvSpPr>
          <p:cNvPr id="14" name="TextBox 13"/>
          <p:cNvSpPr txBox="1"/>
          <p:nvPr/>
        </p:nvSpPr>
        <p:spPr>
          <a:xfrm>
            <a:off x="4653136" y="5849888"/>
            <a:ext cx="864096" cy="276999"/>
          </a:xfrm>
          <a:prstGeom prst="rect">
            <a:avLst/>
          </a:prstGeom>
          <a:noFill/>
        </p:spPr>
        <p:txBody>
          <a:bodyPr wrap="square" rtlCol="0">
            <a:spAutoFit/>
          </a:bodyPr>
          <a:lstStyle/>
          <a:p>
            <a:r>
              <a:rPr lang="en-GB" sz="1200" dirty="0" smtClean="0"/>
              <a:t>Fig 31</a:t>
            </a:r>
            <a:endParaRPr lang="en-GB" sz="1200" dirty="0"/>
          </a:p>
        </p:txBody>
      </p:sp>
      <p:sp>
        <p:nvSpPr>
          <p:cNvPr id="15" name="TextBox 14"/>
          <p:cNvSpPr txBox="1"/>
          <p:nvPr/>
        </p:nvSpPr>
        <p:spPr>
          <a:xfrm>
            <a:off x="3649249" y="8737431"/>
            <a:ext cx="792088" cy="276999"/>
          </a:xfrm>
          <a:prstGeom prst="rect">
            <a:avLst/>
          </a:prstGeom>
          <a:noFill/>
        </p:spPr>
        <p:txBody>
          <a:bodyPr wrap="square" rtlCol="0">
            <a:spAutoFit/>
          </a:bodyPr>
          <a:lstStyle/>
          <a:p>
            <a:r>
              <a:rPr lang="en-GB" sz="1200" dirty="0" smtClean="0"/>
              <a:t>Fig 32</a:t>
            </a:r>
            <a:endParaRPr lang="en-GB" sz="1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365" y="3788755"/>
            <a:ext cx="2888940" cy="19259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8954" y="6126887"/>
            <a:ext cx="2528210" cy="168547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1337" y="7433519"/>
            <a:ext cx="2348880" cy="1565920"/>
          </a:xfrm>
          <a:prstGeom prst="rect">
            <a:avLst/>
          </a:prstGeom>
        </p:spPr>
      </p:pic>
    </p:spTree>
    <p:extLst>
      <p:ext uri="{BB962C8B-B14F-4D97-AF65-F5344CB8AC3E}">
        <p14:creationId xmlns:p14="http://schemas.microsoft.com/office/powerpoint/2010/main" val="202900212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14</a:t>
            </a:fld>
            <a:endParaRPr lang="en-GB"/>
          </a:p>
        </p:txBody>
      </p:sp>
      <p:sp>
        <p:nvSpPr>
          <p:cNvPr id="3" name="Rectangle 2"/>
          <p:cNvSpPr/>
          <p:nvPr/>
        </p:nvSpPr>
        <p:spPr>
          <a:xfrm>
            <a:off x="2035695" y="179512"/>
            <a:ext cx="2806217" cy="369332"/>
          </a:xfrm>
          <a:prstGeom prst="rect">
            <a:avLst/>
          </a:prstGeom>
        </p:spPr>
        <p:txBody>
          <a:bodyPr wrap="none">
            <a:spAutoFit/>
          </a:bodyPr>
          <a:lstStyle/>
          <a:p>
            <a:r>
              <a:rPr lang="en-GB" b="1" dirty="0"/>
              <a:t>LABORATORY PROCEDURES</a:t>
            </a:r>
          </a:p>
        </p:txBody>
      </p:sp>
      <p:sp>
        <p:nvSpPr>
          <p:cNvPr id="8" name="TextBox 7"/>
          <p:cNvSpPr txBox="1"/>
          <p:nvPr/>
        </p:nvSpPr>
        <p:spPr>
          <a:xfrm>
            <a:off x="444373" y="827584"/>
            <a:ext cx="2808312" cy="461665"/>
          </a:xfrm>
          <a:prstGeom prst="rect">
            <a:avLst/>
          </a:prstGeom>
          <a:noFill/>
        </p:spPr>
        <p:txBody>
          <a:bodyPr wrap="square" rtlCol="0">
            <a:spAutoFit/>
          </a:bodyPr>
          <a:lstStyle/>
          <a:p>
            <a:r>
              <a:rPr lang="en-GB" sz="1200" dirty="0" smtClean="0"/>
              <a:t>The second premolar before being placed has its two cusps flatten. (Fig 33)</a:t>
            </a:r>
            <a:endParaRPr lang="en-GB" sz="1200" dirty="0"/>
          </a:p>
        </p:txBody>
      </p:sp>
      <p:sp>
        <p:nvSpPr>
          <p:cNvPr id="11" name="TextBox 10"/>
          <p:cNvSpPr txBox="1"/>
          <p:nvPr/>
        </p:nvSpPr>
        <p:spPr>
          <a:xfrm>
            <a:off x="4686712" y="2627784"/>
            <a:ext cx="648072" cy="276999"/>
          </a:xfrm>
          <a:prstGeom prst="rect">
            <a:avLst/>
          </a:prstGeom>
          <a:noFill/>
        </p:spPr>
        <p:txBody>
          <a:bodyPr wrap="square" rtlCol="0">
            <a:spAutoFit/>
          </a:bodyPr>
          <a:lstStyle/>
          <a:p>
            <a:r>
              <a:rPr lang="en-GB" sz="1200" dirty="0" smtClean="0"/>
              <a:t>Fig 33</a:t>
            </a:r>
            <a:endParaRPr lang="en-GB" sz="1200" dirty="0"/>
          </a:p>
        </p:txBody>
      </p:sp>
      <p:sp>
        <p:nvSpPr>
          <p:cNvPr id="12" name="TextBox 11"/>
          <p:cNvSpPr txBox="1"/>
          <p:nvPr/>
        </p:nvSpPr>
        <p:spPr>
          <a:xfrm>
            <a:off x="4659464" y="5220072"/>
            <a:ext cx="675320" cy="276999"/>
          </a:xfrm>
          <a:prstGeom prst="rect">
            <a:avLst/>
          </a:prstGeom>
          <a:noFill/>
        </p:spPr>
        <p:txBody>
          <a:bodyPr wrap="square" rtlCol="0">
            <a:spAutoFit/>
          </a:bodyPr>
          <a:lstStyle/>
          <a:p>
            <a:r>
              <a:rPr lang="en-GB" sz="1200" dirty="0" smtClean="0"/>
              <a:t>Fig 34</a:t>
            </a:r>
            <a:endParaRPr lang="en-GB" sz="1200" dirty="0"/>
          </a:p>
        </p:txBody>
      </p:sp>
      <p:sp>
        <p:nvSpPr>
          <p:cNvPr id="14" name="Rectangle 13"/>
          <p:cNvSpPr/>
          <p:nvPr/>
        </p:nvSpPr>
        <p:spPr>
          <a:xfrm>
            <a:off x="505095" y="4666074"/>
            <a:ext cx="2808312" cy="646331"/>
          </a:xfrm>
          <a:prstGeom prst="rect">
            <a:avLst/>
          </a:prstGeom>
        </p:spPr>
        <p:txBody>
          <a:bodyPr wrap="square">
            <a:spAutoFit/>
          </a:bodyPr>
          <a:lstStyle/>
          <a:p>
            <a:r>
              <a:rPr lang="en-GB" sz="1200" dirty="0"/>
              <a:t>The technique for tooth adjustment is the same for the first molar, except it has four cusps that are adjusted. </a:t>
            </a:r>
          </a:p>
        </p:txBody>
      </p:sp>
      <p:sp>
        <p:nvSpPr>
          <p:cNvPr id="16" name="Rectangle 15"/>
          <p:cNvSpPr/>
          <p:nvPr/>
        </p:nvSpPr>
        <p:spPr>
          <a:xfrm>
            <a:off x="4800618" y="8388424"/>
            <a:ext cx="554960" cy="276999"/>
          </a:xfrm>
          <a:prstGeom prst="rect">
            <a:avLst/>
          </a:prstGeom>
        </p:spPr>
        <p:txBody>
          <a:bodyPr wrap="none">
            <a:spAutoFit/>
          </a:bodyPr>
          <a:lstStyle/>
          <a:p>
            <a:pPr lvl="0"/>
            <a:r>
              <a:rPr lang="en-GB" sz="1200" dirty="0">
                <a:solidFill>
                  <a:prstClr val="black"/>
                </a:solidFill>
              </a:rPr>
              <a:t>Fig </a:t>
            </a:r>
            <a:r>
              <a:rPr lang="en-GB" sz="1200" dirty="0" smtClean="0">
                <a:solidFill>
                  <a:prstClr val="black"/>
                </a:solidFill>
              </a:rPr>
              <a:t>35</a:t>
            </a:r>
            <a:endParaRPr lang="en-GB" sz="1200" dirty="0">
              <a:solidFill>
                <a:prstClr val="black"/>
              </a:solidFill>
            </a:endParaRPr>
          </a:p>
        </p:txBody>
      </p:sp>
      <p:sp>
        <p:nvSpPr>
          <p:cNvPr id="17" name="Rectangle 16"/>
          <p:cNvSpPr/>
          <p:nvPr/>
        </p:nvSpPr>
        <p:spPr>
          <a:xfrm>
            <a:off x="379700" y="6156176"/>
            <a:ext cx="3059103" cy="1938992"/>
          </a:xfrm>
          <a:prstGeom prst="rect">
            <a:avLst/>
          </a:prstGeom>
        </p:spPr>
        <p:txBody>
          <a:bodyPr wrap="square">
            <a:spAutoFit/>
          </a:bodyPr>
          <a:lstStyle/>
          <a:p>
            <a:pPr lvl="0"/>
            <a:r>
              <a:rPr lang="en-GB" sz="1200" dirty="0">
                <a:solidFill>
                  <a:prstClr val="black"/>
                </a:solidFill>
              </a:rPr>
              <a:t>For the </a:t>
            </a:r>
            <a:r>
              <a:rPr lang="en-GB" sz="1200" dirty="0" smtClean="0">
                <a:solidFill>
                  <a:prstClr val="black"/>
                </a:solidFill>
              </a:rPr>
              <a:t>second molar </a:t>
            </a:r>
            <a:r>
              <a:rPr lang="en-GB" sz="1200" dirty="0">
                <a:solidFill>
                  <a:prstClr val="black"/>
                </a:solidFill>
              </a:rPr>
              <a:t>the process is the </a:t>
            </a:r>
            <a:r>
              <a:rPr lang="en-GB" sz="1200" dirty="0" smtClean="0">
                <a:solidFill>
                  <a:prstClr val="black"/>
                </a:solidFill>
              </a:rPr>
              <a:t>same. (Fig 35). It </a:t>
            </a:r>
            <a:r>
              <a:rPr lang="en-GB" sz="1200" dirty="0">
                <a:solidFill>
                  <a:prstClr val="black"/>
                </a:solidFill>
              </a:rPr>
              <a:t>is desirable with this technique to put the second molar on as it will aid the function, but common-sense has to prevail and if there is not enough room it can be left </a:t>
            </a:r>
            <a:r>
              <a:rPr lang="en-GB" sz="1200" dirty="0" smtClean="0">
                <a:solidFill>
                  <a:prstClr val="black"/>
                </a:solidFill>
              </a:rPr>
              <a:t>off. If the plate is short and yet you can put the 2</a:t>
            </a:r>
            <a:r>
              <a:rPr lang="en-GB" sz="1200" baseline="30000" dirty="0" smtClean="0">
                <a:solidFill>
                  <a:prstClr val="black"/>
                </a:solidFill>
              </a:rPr>
              <a:t>nd</a:t>
            </a:r>
            <a:r>
              <a:rPr lang="en-GB" sz="1200" dirty="0" smtClean="0">
                <a:solidFill>
                  <a:prstClr val="black"/>
                </a:solidFill>
              </a:rPr>
              <a:t> molar on, then the </a:t>
            </a:r>
            <a:r>
              <a:rPr lang="en-GB" sz="1200" dirty="0">
                <a:solidFill>
                  <a:prstClr val="black"/>
                </a:solidFill>
              </a:rPr>
              <a:t>tooth position is estimated for </a:t>
            </a:r>
            <a:r>
              <a:rPr lang="en-GB" sz="1200" dirty="0" smtClean="0">
                <a:solidFill>
                  <a:prstClr val="black"/>
                </a:solidFill>
              </a:rPr>
              <a:t>its position and </a:t>
            </a:r>
            <a:r>
              <a:rPr lang="en-GB" sz="1200" dirty="0">
                <a:solidFill>
                  <a:prstClr val="black"/>
                </a:solidFill>
              </a:rPr>
              <a:t>will be adjusted at the try-in stage when the patients function is tested</a:t>
            </a:r>
            <a:r>
              <a:rPr lang="en-GB" sz="1200" dirty="0" smtClean="0">
                <a:solidFill>
                  <a:prstClr val="black"/>
                </a:solidFill>
              </a:rPr>
              <a:t>.</a:t>
            </a:r>
            <a:r>
              <a:rPr lang="en-GB" sz="1200" dirty="0">
                <a:solidFill>
                  <a:prstClr val="black"/>
                </a:solidFill>
              </a:rPr>
              <a:t> </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073" y="2387092"/>
            <a:ext cx="2636912" cy="1176796"/>
          </a:xfrm>
          <a:prstGeom prst="rect">
            <a:avLst/>
          </a:prstGeom>
        </p:spPr>
      </p:pic>
      <p:sp>
        <p:nvSpPr>
          <p:cNvPr id="20" name="TextBox 19"/>
          <p:cNvSpPr txBox="1"/>
          <p:nvPr/>
        </p:nvSpPr>
        <p:spPr>
          <a:xfrm>
            <a:off x="530073" y="3563888"/>
            <a:ext cx="2636912" cy="276999"/>
          </a:xfrm>
          <a:prstGeom prst="rect">
            <a:avLst/>
          </a:prstGeom>
          <a:noFill/>
        </p:spPr>
        <p:txBody>
          <a:bodyPr wrap="square" rtlCol="0">
            <a:spAutoFit/>
          </a:bodyPr>
          <a:lstStyle/>
          <a:p>
            <a:r>
              <a:rPr lang="en-GB" sz="1200" b="1" dirty="0" smtClean="0"/>
              <a:t>Do not be afraid to flatten the cusps!</a:t>
            </a:r>
            <a:endParaRPr lang="en-GB" sz="1200" b="1" dirty="0"/>
          </a:p>
        </p:txBody>
      </p:sp>
      <p:sp>
        <p:nvSpPr>
          <p:cNvPr id="21" name="Rectangle 20"/>
          <p:cNvSpPr/>
          <p:nvPr/>
        </p:nvSpPr>
        <p:spPr>
          <a:xfrm>
            <a:off x="3844452" y="6124188"/>
            <a:ext cx="219932" cy="276999"/>
          </a:xfrm>
          <a:prstGeom prst="rect">
            <a:avLst/>
          </a:prstGeom>
        </p:spPr>
        <p:txBody>
          <a:bodyPr wrap="none">
            <a:spAutoFit/>
          </a:bodyPr>
          <a:lstStyle/>
          <a:p>
            <a:r>
              <a:rPr lang="en-GB" sz="1200" dirty="0" smtClean="0">
                <a:solidFill>
                  <a:prstClr val="black"/>
                </a:solidFill>
              </a:rPr>
              <a:t> </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988" y="657511"/>
            <a:ext cx="2976760" cy="198450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9108" y="3079107"/>
            <a:ext cx="3197979" cy="213198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1606" y="6124188"/>
            <a:ext cx="3283289" cy="2188859"/>
          </a:xfrm>
          <a:prstGeom prst="rect">
            <a:avLst/>
          </a:prstGeom>
        </p:spPr>
      </p:pic>
    </p:spTree>
    <p:extLst>
      <p:ext uri="{BB962C8B-B14F-4D97-AF65-F5344CB8AC3E}">
        <p14:creationId xmlns:p14="http://schemas.microsoft.com/office/powerpoint/2010/main" val="349512927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15</a:t>
            </a:fld>
            <a:endParaRPr lang="en-GB"/>
          </a:p>
        </p:txBody>
      </p:sp>
      <p:sp>
        <p:nvSpPr>
          <p:cNvPr id="3" name="Rectangle 2"/>
          <p:cNvSpPr/>
          <p:nvPr/>
        </p:nvSpPr>
        <p:spPr>
          <a:xfrm>
            <a:off x="2132856" y="179512"/>
            <a:ext cx="2806217" cy="369332"/>
          </a:xfrm>
          <a:prstGeom prst="rect">
            <a:avLst/>
          </a:prstGeom>
        </p:spPr>
        <p:txBody>
          <a:bodyPr wrap="none">
            <a:spAutoFit/>
          </a:bodyPr>
          <a:lstStyle/>
          <a:p>
            <a:r>
              <a:rPr lang="en-GB" b="1" dirty="0"/>
              <a:t>LABORATORY PROCEDURES</a:t>
            </a:r>
          </a:p>
        </p:txBody>
      </p:sp>
      <p:sp>
        <p:nvSpPr>
          <p:cNvPr id="11" name="TextBox 10"/>
          <p:cNvSpPr txBox="1"/>
          <p:nvPr/>
        </p:nvSpPr>
        <p:spPr>
          <a:xfrm>
            <a:off x="5013176" y="2769856"/>
            <a:ext cx="576064" cy="276999"/>
          </a:xfrm>
          <a:prstGeom prst="rect">
            <a:avLst/>
          </a:prstGeom>
          <a:noFill/>
        </p:spPr>
        <p:txBody>
          <a:bodyPr wrap="square" rtlCol="0">
            <a:spAutoFit/>
          </a:bodyPr>
          <a:lstStyle/>
          <a:p>
            <a:r>
              <a:rPr lang="en-GB" sz="1200" dirty="0" smtClean="0"/>
              <a:t>Fig 36</a:t>
            </a:r>
            <a:endParaRPr lang="en-GB" sz="1200" dirty="0"/>
          </a:p>
        </p:txBody>
      </p:sp>
      <p:sp>
        <p:nvSpPr>
          <p:cNvPr id="12" name="TextBox 11"/>
          <p:cNvSpPr txBox="1"/>
          <p:nvPr/>
        </p:nvSpPr>
        <p:spPr>
          <a:xfrm>
            <a:off x="4869160" y="8676456"/>
            <a:ext cx="720080" cy="276999"/>
          </a:xfrm>
          <a:prstGeom prst="rect">
            <a:avLst/>
          </a:prstGeom>
          <a:noFill/>
        </p:spPr>
        <p:txBody>
          <a:bodyPr wrap="square" rtlCol="0">
            <a:spAutoFit/>
          </a:bodyPr>
          <a:lstStyle/>
          <a:p>
            <a:r>
              <a:rPr lang="en-GB" sz="1200" dirty="0" smtClean="0"/>
              <a:t>Fig 38</a:t>
            </a:r>
            <a:endParaRPr lang="en-GB" sz="1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7182" y="683569"/>
            <a:ext cx="2808312" cy="1872208"/>
          </a:xfrm>
          <a:prstGeom prst="rect">
            <a:avLst/>
          </a:prstGeom>
        </p:spPr>
      </p:pic>
      <p:sp>
        <p:nvSpPr>
          <p:cNvPr id="13" name="TextBox 12"/>
          <p:cNvSpPr txBox="1"/>
          <p:nvPr/>
        </p:nvSpPr>
        <p:spPr>
          <a:xfrm>
            <a:off x="548680" y="683569"/>
            <a:ext cx="2808312" cy="830997"/>
          </a:xfrm>
          <a:prstGeom prst="rect">
            <a:avLst/>
          </a:prstGeom>
          <a:noFill/>
        </p:spPr>
        <p:txBody>
          <a:bodyPr wrap="square" rtlCol="0">
            <a:spAutoFit/>
          </a:bodyPr>
          <a:lstStyle/>
          <a:p>
            <a:r>
              <a:rPr lang="en-GB" sz="1200" dirty="0" smtClean="0"/>
              <a:t>You make sure all the flatten cusps are accurately touching the lower occlusal plate, except the palatal cusp of the first premolar. (Fig 36)</a:t>
            </a:r>
            <a:endParaRPr lang="en-GB" sz="1200" dirty="0"/>
          </a:p>
        </p:txBody>
      </p:sp>
      <p:sp>
        <p:nvSpPr>
          <p:cNvPr id="14" name="Rectangle 13"/>
          <p:cNvSpPr/>
          <p:nvPr/>
        </p:nvSpPr>
        <p:spPr>
          <a:xfrm>
            <a:off x="4869160" y="5441612"/>
            <a:ext cx="554960" cy="276999"/>
          </a:xfrm>
          <a:prstGeom prst="rect">
            <a:avLst/>
          </a:prstGeom>
        </p:spPr>
        <p:txBody>
          <a:bodyPr wrap="none">
            <a:spAutoFit/>
          </a:bodyPr>
          <a:lstStyle/>
          <a:p>
            <a:pPr lvl="0"/>
            <a:r>
              <a:rPr lang="en-GB" sz="1200" dirty="0">
                <a:solidFill>
                  <a:prstClr val="black"/>
                </a:solidFill>
              </a:rPr>
              <a:t>Fig </a:t>
            </a:r>
            <a:r>
              <a:rPr lang="en-GB" sz="1200" dirty="0" smtClean="0">
                <a:solidFill>
                  <a:prstClr val="black"/>
                </a:solidFill>
              </a:rPr>
              <a:t>37</a:t>
            </a:r>
            <a:endParaRPr lang="en-GB" sz="1200" dirty="0">
              <a:solidFill>
                <a:prstClr val="black"/>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182" y="3203849"/>
            <a:ext cx="2977611" cy="2016224"/>
          </a:xfrm>
          <a:prstGeom prst="rect">
            <a:avLst/>
          </a:prstGeom>
        </p:spPr>
      </p:pic>
      <p:sp>
        <p:nvSpPr>
          <p:cNvPr id="18" name="TextBox 17"/>
          <p:cNvSpPr txBox="1"/>
          <p:nvPr/>
        </p:nvSpPr>
        <p:spPr>
          <a:xfrm>
            <a:off x="692696" y="3347864"/>
            <a:ext cx="2664296" cy="461665"/>
          </a:xfrm>
          <a:prstGeom prst="rect">
            <a:avLst/>
          </a:prstGeom>
          <a:noFill/>
        </p:spPr>
        <p:txBody>
          <a:bodyPr wrap="square" rtlCol="0">
            <a:spAutoFit/>
          </a:bodyPr>
          <a:lstStyle/>
          <a:p>
            <a:r>
              <a:rPr lang="en-GB" sz="1200" dirty="0" smtClean="0"/>
              <a:t>The patients right side is set up using the exact same principles. (Fig 37)</a:t>
            </a:r>
            <a:endParaRPr lang="en-GB" sz="1200" dirty="0"/>
          </a:p>
        </p:txBody>
      </p:sp>
      <p:sp>
        <p:nvSpPr>
          <p:cNvPr id="19" name="TextBox 18"/>
          <p:cNvSpPr txBox="1"/>
          <p:nvPr/>
        </p:nvSpPr>
        <p:spPr>
          <a:xfrm>
            <a:off x="692696" y="6228184"/>
            <a:ext cx="2664296" cy="1938992"/>
          </a:xfrm>
          <a:prstGeom prst="rect">
            <a:avLst/>
          </a:prstGeom>
          <a:noFill/>
        </p:spPr>
        <p:txBody>
          <a:bodyPr wrap="square" rtlCol="0">
            <a:spAutoFit/>
          </a:bodyPr>
          <a:lstStyle/>
          <a:p>
            <a:r>
              <a:rPr lang="en-GB" sz="1200" b="1" u="sng" dirty="0" smtClean="0"/>
              <a:t>Still keeping the red boxes in</a:t>
            </a:r>
            <a:r>
              <a:rPr lang="en-GB" sz="1200" dirty="0" smtClean="0"/>
              <a:t>, set up the lower two central incisors. This is to help get the correct alignment of the upper and lower centre lines. This is an estimated position and will be tested when the green boxes are replaced. Try to set them with a very small negative over bite, so to allow for the compression of the patients tissues and the  flex of the mandible. (Fig 38)</a:t>
            </a:r>
            <a:endParaRPr lang="en-GB" sz="12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0562" y="6444208"/>
            <a:ext cx="3140818" cy="2093879"/>
          </a:xfrm>
          <a:prstGeom prst="rect">
            <a:avLst/>
          </a:prstGeom>
        </p:spPr>
      </p:pic>
    </p:spTree>
    <p:extLst>
      <p:ext uri="{BB962C8B-B14F-4D97-AF65-F5344CB8AC3E}">
        <p14:creationId xmlns:p14="http://schemas.microsoft.com/office/powerpoint/2010/main" val="422637905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16</a:t>
            </a:fld>
            <a:endParaRPr lang="en-GB"/>
          </a:p>
        </p:txBody>
      </p:sp>
      <p:sp>
        <p:nvSpPr>
          <p:cNvPr id="3" name="Rectangle 2"/>
          <p:cNvSpPr/>
          <p:nvPr/>
        </p:nvSpPr>
        <p:spPr>
          <a:xfrm>
            <a:off x="2132856" y="179512"/>
            <a:ext cx="2806217" cy="369332"/>
          </a:xfrm>
          <a:prstGeom prst="rect">
            <a:avLst/>
          </a:prstGeom>
        </p:spPr>
        <p:txBody>
          <a:bodyPr wrap="none">
            <a:spAutoFit/>
          </a:bodyPr>
          <a:lstStyle/>
          <a:p>
            <a:r>
              <a:rPr lang="en-GB" b="1" dirty="0"/>
              <a:t>LABORATORY PROCEDURES</a:t>
            </a:r>
          </a:p>
        </p:txBody>
      </p:sp>
      <p:sp>
        <p:nvSpPr>
          <p:cNvPr id="8" name="TextBox 7"/>
          <p:cNvSpPr txBox="1"/>
          <p:nvPr/>
        </p:nvSpPr>
        <p:spPr>
          <a:xfrm>
            <a:off x="4939073" y="2987824"/>
            <a:ext cx="578159" cy="276999"/>
          </a:xfrm>
          <a:prstGeom prst="rect">
            <a:avLst/>
          </a:prstGeom>
          <a:noFill/>
        </p:spPr>
        <p:txBody>
          <a:bodyPr wrap="square" rtlCol="0">
            <a:spAutoFit/>
          </a:bodyPr>
          <a:lstStyle/>
          <a:p>
            <a:r>
              <a:rPr lang="en-GB" sz="1200" dirty="0" smtClean="0"/>
              <a:t>Fig 39</a:t>
            </a:r>
            <a:endParaRPr lang="en-GB" sz="1200" dirty="0"/>
          </a:p>
        </p:txBody>
      </p:sp>
      <p:sp>
        <p:nvSpPr>
          <p:cNvPr id="10" name="TextBox 9"/>
          <p:cNvSpPr txBox="1"/>
          <p:nvPr/>
        </p:nvSpPr>
        <p:spPr>
          <a:xfrm>
            <a:off x="4725144" y="5508104"/>
            <a:ext cx="648072" cy="276999"/>
          </a:xfrm>
          <a:prstGeom prst="rect">
            <a:avLst/>
          </a:prstGeom>
          <a:noFill/>
        </p:spPr>
        <p:txBody>
          <a:bodyPr wrap="square" rtlCol="0">
            <a:spAutoFit/>
          </a:bodyPr>
          <a:lstStyle/>
          <a:p>
            <a:r>
              <a:rPr lang="en-GB" sz="1200" dirty="0" smtClean="0"/>
              <a:t>Fig 40</a:t>
            </a:r>
            <a:endParaRPr lang="en-GB" sz="1200" dirty="0"/>
          </a:p>
        </p:txBody>
      </p:sp>
      <p:sp>
        <p:nvSpPr>
          <p:cNvPr id="11" name="TextBox 10"/>
          <p:cNvSpPr txBox="1"/>
          <p:nvPr/>
        </p:nvSpPr>
        <p:spPr>
          <a:xfrm>
            <a:off x="548680" y="6372200"/>
            <a:ext cx="2736304" cy="646331"/>
          </a:xfrm>
          <a:prstGeom prst="rect">
            <a:avLst/>
          </a:prstGeom>
          <a:noFill/>
        </p:spPr>
        <p:txBody>
          <a:bodyPr wrap="square" rtlCol="0">
            <a:spAutoFit/>
          </a:bodyPr>
          <a:lstStyle/>
          <a:p>
            <a:r>
              <a:rPr lang="en-GB" sz="1200" dirty="0" smtClean="0"/>
              <a:t>The second premolar is then set up, making sure there is good flatten cusp to flatten cusp contact. (Fig 41)</a:t>
            </a:r>
            <a:endParaRPr lang="en-GB" sz="1200" dirty="0"/>
          </a:p>
        </p:txBody>
      </p:sp>
      <p:sp>
        <p:nvSpPr>
          <p:cNvPr id="12" name="TextBox 11"/>
          <p:cNvSpPr txBox="1"/>
          <p:nvPr/>
        </p:nvSpPr>
        <p:spPr>
          <a:xfrm>
            <a:off x="4869160" y="7884368"/>
            <a:ext cx="648072" cy="276999"/>
          </a:xfrm>
          <a:prstGeom prst="rect">
            <a:avLst/>
          </a:prstGeom>
          <a:noFill/>
        </p:spPr>
        <p:txBody>
          <a:bodyPr wrap="square" rtlCol="0">
            <a:spAutoFit/>
          </a:bodyPr>
          <a:lstStyle/>
          <a:p>
            <a:r>
              <a:rPr lang="en-GB" sz="1200" dirty="0" smtClean="0"/>
              <a:t>Fig 41</a:t>
            </a:r>
            <a:endParaRPr lang="en-GB" sz="1200" dirty="0"/>
          </a:p>
        </p:txBody>
      </p:sp>
      <p:sp>
        <p:nvSpPr>
          <p:cNvPr id="13" name="Rectangle 12"/>
          <p:cNvSpPr/>
          <p:nvPr/>
        </p:nvSpPr>
        <p:spPr>
          <a:xfrm>
            <a:off x="476672" y="971600"/>
            <a:ext cx="2880320" cy="1384995"/>
          </a:xfrm>
          <a:prstGeom prst="rect">
            <a:avLst/>
          </a:prstGeom>
        </p:spPr>
        <p:txBody>
          <a:bodyPr wrap="square">
            <a:spAutoFit/>
          </a:bodyPr>
          <a:lstStyle/>
          <a:p>
            <a:pPr lvl="0"/>
            <a:r>
              <a:rPr lang="en-GB" sz="1200" b="1" u="sng" dirty="0" smtClean="0">
                <a:solidFill>
                  <a:prstClr val="black"/>
                </a:solidFill>
              </a:rPr>
              <a:t>Now is the time to remove the red boxes and replace them with the green. </a:t>
            </a:r>
            <a:r>
              <a:rPr lang="en-GB" sz="1200" dirty="0" smtClean="0">
                <a:solidFill>
                  <a:prstClr val="black"/>
                </a:solidFill>
              </a:rPr>
              <a:t>The </a:t>
            </a:r>
            <a:r>
              <a:rPr lang="en-GB" sz="1200" dirty="0">
                <a:solidFill>
                  <a:prstClr val="black"/>
                </a:solidFill>
              </a:rPr>
              <a:t>dynamism of the Condor now comes into play with the setting up of the lower </a:t>
            </a:r>
            <a:r>
              <a:rPr lang="en-GB" sz="1200" dirty="0" err="1" smtClean="0">
                <a:solidFill>
                  <a:prstClr val="black"/>
                </a:solidFill>
              </a:rPr>
              <a:t>anteriors</a:t>
            </a:r>
            <a:r>
              <a:rPr lang="en-GB" sz="1200" dirty="0">
                <a:solidFill>
                  <a:prstClr val="black"/>
                </a:solidFill>
              </a:rPr>
              <a:t>. </a:t>
            </a:r>
            <a:r>
              <a:rPr lang="en-GB" sz="1200" b="1" u="sng" dirty="0">
                <a:solidFill>
                  <a:prstClr val="black"/>
                </a:solidFill>
              </a:rPr>
              <a:t>The teeth have to be positioned so that  there is no anterior tooth contact </a:t>
            </a:r>
            <a:r>
              <a:rPr lang="en-GB" sz="1200" b="1" u="sng" dirty="0" smtClean="0">
                <a:solidFill>
                  <a:prstClr val="black"/>
                </a:solidFill>
              </a:rPr>
              <a:t>during lateral excursions</a:t>
            </a:r>
            <a:r>
              <a:rPr lang="en-GB" sz="1200" dirty="0" smtClean="0">
                <a:solidFill>
                  <a:prstClr val="black"/>
                </a:solidFill>
              </a:rPr>
              <a:t>.(</a:t>
            </a:r>
            <a:r>
              <a:rPr lang="en-GB" sz="1200" dirty="0">
                <a:solidFill>
                  <a:prstClr val="black"/>
                </a:solidFill>
              </a:rPr>
              <a:t>Fig </a:t>
            </a:r>
            <a:r>
              <a:rPr lang="en-GB" sz="1200" dirty="0" smtClean="0">
                <a:solidFill>
                  <a:prstClr val="black"/>
                </a:solidFill>
              </a:rPr>
              <a:t>39)</a:t>
            </a:r>
            <a:endParaRPr lang="en-GB" sz="1200" dirty="0">
              <a:solidFill>
                <a:prstClr val="black"/>
              </a:solidFill>
            </a:endParaRPr>
          </a:p>
        </p:txBody>
      </p:sp>
      <p:sp>
        <p:nvSpPr>
          <p:cNvPr id="16" name="TextBox 15"/>
          <p:cNvSpPr txBox="1"/>
          <p:nvPr/>
        </p:nvSpPr>
        <p:spPr>
          <a:xfrm>
            <a:off x="620688" y="3419872"/>
            <a:ext cx="2448272" cy="1015663"/>
          </a:xfrm>
          <a:prstGeom prst="rect">
            <a:avLst/>
          </a:prstGeom>
          <a:noFill/>
        </p:spPr>
        <p:txBody>
          <a:bodyPr wrap="square" rtlCol="0">
            <a:spAutoFit/>
          </a:bodyPr>
          <a:lstStyle/>
          <a:p>
            <a:r>
              <a:rPr lang="en-GB" sz="1200" dirty="0" smtClean="0"/>
              <a:t>The first molar is set up first in this instance. This is only demonstrating a preference, there is no right or wrong on the order of setting the lower posteriors up. (Fig 40)</a:t>
            </a:r>
            <a:endParaRPr lang="en-GB"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2397" y="863539"/>
            <a:ext cx="3212976" cy="214198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2397" y="5768914"/>
            <a:ext cx="3212976" cy="21419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5013" y="3264823"/>
            <a:ext cx="3240360" cy="2160240"/>
          </a:xfrm>
          <a:prstGeom prst="rect">
            <a:avLst/>
          </a:prstGeom>
        </p:spPr>
      </p:pic>
    </p:spTree>
    <p:extLst>
      <p:ext uri="{BB962C8B-B14F-4D97-AF65-F5344CB8AC3E}">
        <p14:creationId xmlns:p14="http://schemas.microsoft.com/office/powerpoint/2010/main" val="250184782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04" y="6665980"/>
            <a:ext cx="3240360" cy="2160240"/>
          </a:xfrm>
          <a:prstGeom prst="rect">
            <a:avLst/>
          </a:prstGeom>
        </p:spPr>
      </p:pic>
      <p:sp>
        <p:nvSpPr>
          <p:cNvPr id="2" name="Slide Number Placeholder 1"/>
          <p:cNvSpPr>
            <a:spLocks noGrp="1"/>
          </p:cNvSpPr>
          <p:nvPr>
            <p:ph type="sldNum" sz="quarter" idx="12"/>
          </p:nvPr>
        </p:nvSpPr>
        <p:spPr/>
        <p:txBody>
          <a:bodyPr/>
          <a:lstStyle/>
          <a:p>
            <a:fld id="{20058CF1-E8A4-483A-9407-643175CFB9E5}" type="slidenum">
              <a:rPr lang="en-GB" smtClean="0"/>
              <a:pPr/>
              <a:t>17</a:t>
            </a:fld>
            <a:endParaRPr lang="en-GB" dirty="0"/>
          </a:p>
        </p:txBody>
      </p:sp>
      <p:sp>
        <p:nvSpPr>
          <p:cNvPr id="3" name="Rectangle 2"/>
          <p:cNvSpPr/>
          <p:nvPr/>
        </p:nvSpPr>
        <p:spPr>
          <a:xfrm>
            <a:off x="2025891" y="107504"/>
            <a:ext cx="2806217" cy="369332"/>
          </a:xfrm>
          <a:prstGeom prst="rect">
            <a:avLst/>
          </a:prstGeom>
        </p:spPr>
        <p:txBody>
          <a:bodyPr wrap="none">
            <a:spAutoFit/>
          </a:bodyPr>
          <a:lstStyle/>
          <a:p>
            <a:r>
              <a:rPr lang="en-GB" b="1" dirty="0"/>
              <a:t>LABORATORY PROCEDURES</a:t>
            </a:r>
          </a:p>
        </p:txBody>
      </p:sp>
      <p:sp>
        <p:nvSpPr>
          <p:cNvPr id="8" name="TextBox 7"/>
          <p:cNvSpPr txBox="1"/>
          <p:nvPr/>
        </p:nvSpPr>
        <p:spPr>
          <a:xfrm>
            <a:off x="332656" y="755576"/>
            <a:ext cx="2952328" cy="1200329"/>
          </a:xfrm>
          <a:prstGeom prst="rect">
            <a:avLst/>
          </a:prstGeom>
          <a:noFill/>
        </p:spPr>
        <p:txBody>
          <a:bodyPr wrap="square" rtlCol="0">
            <a:spAutoFit/>
          </a:bodyPr>
          <a:lstStyle/>
          <a:p>
            <a:r>
              <a:rPr lang="en-GB" sz="1200" dirty="0" smtClean="0"/>
              <a:t>The procedure for the first molar is the same as the second premolar, except you only need to adjust the buccal cusp ( the same as the upper tooth), resulting in only one point contact of both these occluding teeth.      (Fig 42)</a:t>
            </a:r>
            <a:endParaRPr lang="en-GB" sz="1200" dirty="0"/>
          </a:p>
        </p:txBody>
      </p:sp>
      <p:sp>
        <p:nvSpPr>
          <p:cNvPr id="9" name="TextBox 8"/>
          <p:cNvSpPr txBox="1"/>
          <p:nvPr/>
        </p:nvSpPr>
        <p:spPr>
          <a:xfrm>
            <a:off x="404664" y="3491880"/>
            <a:ext cx="3024335" cy="461665"/>
          </a:xfrm>
          <a:prstGeom prst="rect">
            <a:avLst/>
          </a:prstGeom>
          <a:noFill/>
        </p:spPr>
        <p:txBody>
          <a:bodyPr wrap="square" rtlCol="0">
            <a:spAutoFit/>
          </a:bodyPr>
          <a:lstStyle/>
          <a:p>
            <a:r>
              <a:rPr lang="en-GB" sz="1200" dirty="0" smtClean="0"/>
              <a:t>The second molar is now put into position. (Fig 43)  </a:t>
            </a:r>
            <a:endParaRPr lang="en-GB" sz="1200" dirty="0"/>
          </a:p>
        </p:txBody>
      </p:sp>
      <p:sp>
        <p:nvSpPr>
          <p:cNvPr id="10" name="TextBox 9"/>
          <p:cNvSpPr txBox="1"/>
          <p:nvPr/>
        </p:nvSpPr>
        <p:spPr>
          <a:xfrm>
            <a:off x="620688" y="6156176"/>
            <a:ext cx="2664296" cy="461665"/>
          </a:xfrm>
          <a:prstGeom prst="rect">
            <a:avLst/>
          </a:prstGeom>
          <a:noFill/>
        </p:spPr>
        <p:txBody>
          <a:bodyPr wrap="square" rtlCol="0">
            <a:spAutoFit/>
          </a:bodyPr>
          <a:lstStyle/>
          <a:p>
            <a:r>
              <a:rPr lang="en-GB" sz="1200" dirty="0" smtClean="0"/>
              <a:t>(Fig 44) showing the lingual/palatal view of the set up..</a:t>
            </a:r>
            <a:endParaRPr lang="en-GB" sz="1200" dirty="0"/>
          </a:p>
        </p:txBody>
      </p:sp>
      <p:sp>
        <p:nvSpPr>
          <p:cNvPr id="11" name="TextBox 10"/>
          <p:cNvSpPr txBox="1"/>
          <p:nvPr/>
        </p:nvSpPr>
        <p:spPr>
          <a:xfrm>
            <a:off x="4941168" y="2638817"/>
            <a:ext cx="720080" cy="276999"/>
          </a:xfrm>
          <a:prstGeom prst="rect">
            <a:avLst/>
          </a:prstGeom>
          <a:noFill/>
        </p:spPr>
        <p:txBody>
          <a:bodyPr wrap="square" rtlCol="0">
            <a:spAutoFit/>
          </a:bodyPr>
          <a:lstStyle/>
          <a:p>
            <a:r>
              <a:rPr lang="en-GB" sz="1200" dirty="0" smtClean="0"/>
              <a:t>Fig 42</a:t>
            </a:r>
            <a:endParaRPr lang="en-GB" sz="1200" dirty="0"/>
          </a:p>
        </p:txBody>
      </p:sp>
      <p:sp>
        <p:nvSpPr>
          <p:cNvPr id="12" name="TextBox 11"/>
          <p:cNvSpPr txBox="1"/>
          <p:nvPr/>
        </p:nvSpPr>
        <p:spPr>
          <a:xfrm>
            <a:off x="4941168" y="5508104"/>
            <a:ext cx="576064" cy="276999"/>
          </a:xfrm>
          <a:prstGeom prst="rect">
            <a:avLst/>
          </a:prstGeom>
          <a:noFill/>
        </p:spPr>
        <p:txBody>
          <a:bodyPr wrap="square" rtlCol="0">
            <a:spAutoFit/>
          </a:bodyPr>
          <a:lstStyle/>
          <a:p>
            <a:r>
              <a:rPr lang="en-GB" sz="1200" dirty="0" smtClean="0"/>
              <a:t>Fig 43</a:t>
            </a:r>
            <a:endParaRPr lang="en-GB" sz="1200" dirty="0"/>
          </a:p>
        </p:txBody>
      </p:sp>
      <p:sp>
        <p:nvSpPr>
          <p:cNvPr id="13" name="TextBox 12"/>
          <p:cNvSpPr txBox="1"/>
          <p:nvPr/>
        </p:nvSpPr>
        <p:spPr>
          <a:xfrm>
            <a:off x="4941168" y="8172400"/>
            <a:ext cx="720080" cy="276999"/>
          </a:xfrm>
          <a:prstGeom prst="rect">
            <a:avLst/>
          </a:prstGeom>
          <a:noFill/>
        </p:spPr>
        <p:txBody>
          <a:bodyPr wrap="square" rtlCol="0">
            <a:spAutoFit/>
          </a:bodyPr>
          <a:lstStyle/>
          <a:p>
            <a:r>
              <a:rPr lang="en-GB" sz="1200" dirty="0" smtClean="0"/>
              <a:t>Fig 44</a:t>
            </a:r>
            <a:endParaRPr lang="en-GB" sz="1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8999" y="566076"/>
            <a:ext cx="3179196" cy="21194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999" y="3140811"/>
            <a:ext cx="3358104" cy="22387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8103" y="5940152"/>
            <a:ext cx="3320988" cy="2213992"/>
          </a:xfrm>
          <a:prstGeom prst="rect">
            <a:avLst/>
          </a:prstGeom>
        </p:spPr>
      </p:pic>
    </p:spTree>
    <p:extLst>
      <p:ext uri="{BB962C8B-B14F-4D97-AF65-F5344CB8AC3E}">
        <p14:creationId xmlns:p14="http://schemas.microsoft.com/office/powerpoint/2010/main" val="247703971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18</a:t>
            </a:fld>
            <a:endParaRPr lang="en-GB"/>
          </a:p>
        </p:txBody>
      </p:sp>
      <p:sp>
        <p:nvSpPr>
          <p:cNvPr id="3" name="Rectangle 2"/>
          <p:cNvSpPr/>
          <p:nvPr/>
        </p:nvSpPr>
        <p:spPr>
          <a:xfrm>
            <a:off x="2204864" y="251520"/>
            <a:ext cx="2806217" cy="369332"/>
          </a:xfrm>
          <a:prstGeom prst="rect">
            <a:avLst/>
          </a:prstGeom>
        </p:spPr>
        <p:txBody>
          <a:bodyPr wrap="none">
            <a:spAutoFit/>
          </a:bodyPr>
          <a:lstStyle/>
          <a:p>
            <a:r>
              <a:rPr lang="en-GB" b="1" dirty="0"/>
              <a:t>LABORATORY PROCEDURES</a:t>
            </a:r>
          </a:p>
        </p:txBody>
      </p:sp>
      <p:sp>
        <p:nvSpPr>
          <p:cNvPr id="7" name="TextBox 6"/>
          <p:cNvSpPr txBox="1"/>
          <p:nvPr/>
        </p:nvSpPr>
        <p:spPr>
          <a:xfrm>
            <a:off x="476672" y="1043608"/>
            <a:ext cx="2448272" cy="1200329"/>
          </a:xfrm>
          <a:prstGeom prst="rect">
            <a:avLst/>
          </a:prstGeom>
          <a:noFill/>
        </p:spPr>
        <p:txBody>
          <a:bodyPr wrap="square" rtlCol="0">
            <a:spAutoFit/>
          </a:bodyPr>
          <a:lstStyle/>
          <a:p>
            <a:r>
              <a:rPr lang="en-GB" sz="1200" dirty="0" smtClean="0"/>
              <a:t>Articulating paper is place between the posterior teeth on both sides and with a slight pressure is exerted to mark up the contact points of the teeth  when in dynamic function. (Fig 45)</a:t>
            </a:r>
            <a:endParaRPr lang="en-GB" sz="1200" dirty="0"/>
          </a:p>
        </p:txBody>
      </p:sp>
      <p:sp>
        <p:nvSpPr>
          <p:cNvPr id="8" name="TextBox 7"/>
          <p:cNvSpPr txBox="1"/>
          <p:nvPr/>
        </p:nvSpPr>
        <p:spPr>
          <a:xfrm>
            <a:off x="4437112" y="3491880"/>
            <a:ext cx="792088" cy="276999"/>
          </a:xfrm>
          <a:prstGeom prst="rect">
            <a:avLst/>
          </a:prstGeom>
          <a:noFill/>
        </p:spPr>
        <p:txBody>
          <a:bodyPr wrap="square" rtlCol="0">
            <a:spAutoFit/>
          </a:bodyPr>
          <a:lstStyle/>
          <a:p>
            <a:r>
              <a:rPr lang="en-GB" sz="1200" dirty="0" smtClean="0"/>
              <a:t>Fig 45</a:t>
            </a:r>
            <a:endParaRPr lang="en-GB" sz="1200" dirty="0"/>
          </a:p>
        </p:txBody>
      </p:sp>
      <p:sp>
        <p:nvSpPr>
          <p:cNvPr id="9" name="TextBox 8"/>
          <p:cNvSpPr txBox="1"/>
          <p:nvPr/>
        </p:nvSpPr>
        <p:spPr>
          <a:xfrm>
            <a:off x="4509120" y="6516216"/>
            <a:ext cx="936104" cy="276999"/>
          </a:xfrm>
          <a:prstGeom prst="rect">
            <a:avLst/>
          </a:prstGeom>
          <a:noFill/>
        </p:spPr>
        <p:txBody>
          <a:bodyPr wrap="square" rtlCol="0">
            <a:spAutoFit/>
          </a:bodyPr>
          <a:lstStyle/>
          <a:p>
            <a:r>
              <a:rPr lang="en-GB" sz="1200" dirty="0" smtClean="0"/>
              <a:t>Fig 46</a:t>
            </a:r>
            <a:endParaRPr lang="en-GB" sz="1200" dirty="0"/>
          </a:p>
        </p:txBody>
      </p:sp>
      <p:sp>
        <p:nvSpPr>
          <p:cNvPr id="10" name="TextBox 9"/>
          <p:cNvSpPr txBox="1"/>
          <p:nvPr/>
        </p:nvSpPr>
        <p:spPr>
          <a:xfrm>
            <a:off x="476672" y="6793215"/>
            <a:ext cx="6120680" cy="1754326"/>
          </a:xfrm>
          <a:prstGeom prst="rect">
            <a:avLst/>
          </a:prstGeom>
          <a:noFill/>
        </p:spPr>
        <p:txBody>
          <a:bodyPr wrap="square" rtlCol="0">
            <a:spAutoFit/>
          </a:bodyPr>
          <a:lstStyle/>
          <a:p>
            <a:r>
              <a:rPr lang="en-GB" sz="1200" dirty="0" smtClean="0"/>
              <a:t>The try-in can now be prepared for the try-in stage. This were firstly you check the appearance and vertical dimension to be acceptable to you and the patient. The functional movements should be smooth and further adjustment is OK at this stage, using single sided articulating paper. It would probably be best to make most of the </a:t>
            </a:r>
            <a:r>
              <a:rPr lang="en-GB" sz="1200" dirty="0" err="1" smtClean="0"/>
              <a:t>occlusal</a:t>
            </a:r>
            <a:r>
              <a:rPr lang="en-GB" sz="1200" dirty="0" smtClean="0"/>
              <a:t> adjustments on the lower teeth. Holding the patients masseter and temporalis muscles and feeling for any interferences is a good procedure, as well as asking the patient. It is recommended that you do a final bite check at the try-in even if it seems everything is Ok, as this gives you the ability to put it back on a simple hinge articulator to see if the occlusion is light anywhere. Final adjustments are recommended at the insertion and </a:t>
            </a:r>
            <a:r>
              <a:rPr lang="en-GB" sz="1200" smtClean="0"/>
              <a:t>review appointments.</a:t>
            </a:r>
            <a:endParaRPr lang="en-GB"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6" y="4139952"/>
            <a:ext cx="3068960" cy="204597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8970" y="1078780"/>
            <a:ext cx="3348372" cy="2232248"/>
          </a:xfrm>
          <a:prstGeom prst="rect">
            <a:avLst/>
          </a:prstGeom>
        </p:spPr>
      </p:pic>
      <p:sp>
        <p:nvSpPr>
          <p:cNvPr id="12" name="TextBox 11"/>
          <p:cNvSpPr txBox="1"/>
          <p:nvPr/>
        </p:nvSpPr>
        <p:spPr>
          <a:xfrm>
            <a:off x="476672" y="4355976"/>
            <a:ext cx="2448272" cy="646331"/>
          </a:xfrm>
          <a:prstGeom prst="rect">
            <a:avLst/>
          </a:prstGeom>
          <a:noFill/>
        </p:spPr>
        <p:txBody>
          <a:bodyPr wrap="square" rtlCol="0">
            <a:spAutoFit/>
          </a:bodyPr>
          <a:lstStyle/>
          <a:p>
            <a:r>
              <a:rPr lang="en-GB" sz="1200" dirty="0" smtClean="0"/>
              <a:t>If there are good contacts on all the teeth it is ready for waxing up ready for the try-in. (Fig 46)</a:t>
            </a:r>
            <a:endParaRPr lang="en-GB" sz="1200" dirty="0"/>
          </a:p>
        </p:txBody>
      </p:sp>
    </p:spTree>
    <p:extLst>
      <p:ext uri="{BB962C8B-B14F-4D97-AF65-F5344CB8AC3E}">
        <p14:creationId xmlns:p14="http://schemas.microsoft.com/office/powerpoint/2010/main" val="132637132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2</a:t>
            </a:fld>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632" y="1043608"/>
            <a:ext cx="2488665" cy="2242158"/>
          </a:xfrm>
          <a:prstGeom prst="rect">
            <a:avLst/>
          </a:prstGeom>
        </p:spPr>
      </p:pic>
      <p:sp>
        <p:nvSpPr>
          <p:cNvPr id="6" name="TextBox 5"/>
          <p:cNvSpPr txBox="1"/>
          <p:nvPr/>
        </p:nvSpPr>
        <p:spPr>
          <a:xfrm>
            <a:off x="908720" y="179512"/>
            <a:ext cx="5112568" cy="369332"/>
          </a:xfrm>
          <a:prstGeom prst="rect">
            <a:avLst/>
          </a:prstGeom>
          <a:noFill/>
        </p:spPr>
        <p:txBody>
          <a:bodyPr wrap="square" rtlCol="0">
            <a:spAutoFit/>
          </a:bodyPr>
          <a:lstStyle/>
          <a:p>
            <a:r>
              <a:rPr lang="en-GB" b="1" dirty="0" smtClean="0"/>
              <a:t>                   LABORATORY PROCEDURES</a:t>
            </a:r>
            <a:endParaRPr lang="en-GB" b="1" dirty="0"/>
          </a:p>
        </p:txBody>
      </p:sp>
      <p:sp>
        <p:nvSpPr>
          <p:cNvPr id="8" name="TextBox 7"/>
          <p:cNvSpPr txBox="1"/>
          <p:nvPr/>
        </p:nvSpPr>
        <p:spPr>
          <a:xfrm>
            <a:off x="332656" y="572178"/>
            <a:ext cx="3132348" cy="3416320"/>
          </a:xfrm>
          <a:prstGeom prst="rect">
            <a:avLst/>
          </a:prstGeom>
          <a:noFill/>
        </p:spPr>
        <p:txBody>
          <a:bodyPr wrap="square" rtlCol="0">
            <a:spAutoFit/>
          </a:bodyPr>
          <a:lstStyle/>
          <a:p>
            <a:r>
              <a:rPr lang="en-GB" sz="1200" dirty="0" smtClean="0"/>
              <a:t>The recording of the patients neuromuscular centric neuromuscular position (NCP) of the jaws position can be achieved by different methods. </a:t>
            </a:r>
            <a:r>
              <a:rPr lang="en-GB" sz="1200" b="1" dirty="0" smtClean="0"/>
              <a:t>Remember: Not Centric Relation.</a:t>
            </a:r>
            <a:r>
              <a:rPr lang="en-GB" sz="1200" dirty="0" smtClean="0"/>
              <a:t> </a:t>
            </a:r>
            <a:r>
              <a:rPr lang="en-GB" sz="1200" dirty="0"/>
              <a:t>O</a:t>
            </a:r>
            <a:r>
              <a:rPr lang="en-GB" sz="1200" dirty="0" smtClean="0"/>
              <a:t>pposite is the wax copy technique. (Fig 1) this is just one of the ways to record NCP. The most common is the bite registration method and this like the wax copy technique can be used to get the neuromuscular centric position. Whichever technique is used, it is important that you extend your occlusal plane line to at least the premolar region on both sides. This is to align the posterior part of the plates in the correct plane for the posterior teeth. It is worth pointing out that the CQR technique doesn’t restrict the clinician in their choice of techniques or materials , especially the teeth they would like to use.</a:t>
            </a:r>
            <a:endParaRPr lang="en-GB" sz="1200" dirty="0"/>
          </a:p>
        </p:txBody>
      </p:sp>
      <p:sp>
        <p:nvSpPr>
          <p:cNvPr id="9" name="TextBox 8"/>
          <p:cNvSpPr txBox="1"/>
          <p:nvPr/>
        </p:nvSpPr>
        <p:spPr>
          <a:xfrm>
            <a:off x="332656" y="4241421"/>
            <a:ext cx="3132348" cy="830997"/>
          </a:xfrm>
          <a:prstGeom prst="rect">
            <a:avLst/>
          </a:prstGeom>
          <a:noFill/>
        </p:spPr>
        <p:txBody>
          <a:bodyPr wrap="square" rtlCol="0">
            <a:spAutoFit/>
          </a:bodyPr>
          <a:lstStyle/>
          <a:p>
            <a:r>
              <a:rPr lang="en-GB" sz="1200" dirty="0" smtClean="0"/>
              <a:t>A simple hinge or A-line articulator is used to articulate the registration components, remember these could also be any bite registration technique. (Fig </a:t>
            </a:r>
            <a:r>
              <a:rPr lang="en-GB" sz="1200" dirty="0"/>
              <a:t>2</a:t>
            </a:r>
            <a:r>
              <a:rPr lang="en-GB" sz="1200" dirty="0" smtClean="0"/>
              <a:t>)</a:t>
            </a:r>
            <a:endParaRPr lang="en-GB" sz="1200" dirty="0"/>
          </a:p>
        </p:txBody>
      </p:sp>
      <p:sp>
        <p:nvSpPr>
          <p:cNvPr id="10" name="TextBox 9"/>
          <p:cNvSpPr txBox="1"/>
          <p:nvPr/>
        </p:nvSpPr>
        <p:spPr>
          <a:xfrm>
            <a:off x="476672" y="6588224"/>
            <a:ext cx="2988332" cy="830997"/>
          </a:xfrm>
          <a:prstGeom prst="rect">
            <a:avLst/>
          </a:prstGeom>
          <a:noFill/>
        </p:spPr>
        <p:txBody>
          <a:bodyPr wrap="square" rtlCol="0">
            <a:spAutoFit/>
          </a:bodyPr>
          <a:lstStyle/>
          <a:p>
            <a:r>
              <a:rPr lang="en-GB" sz="1200" dirty="0" smtClean="0"/>
              <a:t>For all methods of recording the neuromuscular </a:t>
            </a:r>
            <a:r>
              <a:rPr lang="en-GB" sz="1200" dirty="0"/>
              <a:t>centric position</a:t>
            </a:r>
            <a:r>
              <a:rPr lang="en-GB" sz="1200" dirty="0" smtClean="0"/>
              <a:t>, you will need to mark on the models the occlusal plane line by using your dividers. (Fig 3)</a:t>
            </a:r>
            <a:endParaRPr lang="en-GB" sz="1200" dirty="0"/>
          </a:p>
        </p:txBody>
      </p:sp>
      <p:sp>
        <p:nvSpPr>
          <p:cNvPr id="12" name="TextBox 11"/>
          <p:cNvSpPr txBox="1"/>
          <p:nvPr/>
        </p:nvSpPr>
        <p:spPr>
          <a:xfrm>
            <a:off x="4797152" y="6012160"/>
            <a:ext cx="648072" cy="276999"/>
          </a:xfrm>
          <a:prstGeom prst="rect">
            <a:avLst/>
          </a:prstGeom>
          <a:noFill/>
        </p:spPr>
        <p:txBody>
          <a:bodyPr wrap="square" rtlCol="0">
            <a:spAutoFit/>
          </a:bodyPr>
          <a:lstStyle/>
          <a:p>
            <a:r>
              <a:rPr lang="en-GB" sz="1200" dirty="0" smtClean="0"/>
              <a:t>Fig </a:t>
            </a:r>
            <a:r>
              <a:rPr lang="en-GB" sz="1200" dirty="0"/>
              <a:t>2</a:t>
            </a:r>
          </a:p>
        </p:txBody>
      </p:sp>
      <p:sp>
        <p:nvSpPr>
          <p:cNvPr id="13" name="TextBox 12"/>
          <p:cNvSpPr txBox="1"/>
          <p:nvPr/>
        </p:nvSpPr>
        <p:spPr>
          <a:xfrm>
            <a:off x="5026503" y="8748464"/>
            <a:ext cx="562737" cy="276999"/>
          </a:xfrm>
          <a:prstGeom prst="rect">
            <a:avLst/>
          </a:prstGeom>
          <a:noFill/>
        </p:spPr>
        <p:txBody>
          <a:bodyPr wrap="square" rtlCol="0">
            <a:spAutoFit/>
          </a:bodyPr>
          <a:lstStyle/>
          <a:p>
            <a:r>
              <a:rPr lang="en-GB" sz="1200" dirty="0" smtClean="0"/>
              <a:t>Fig </a:t>
            </a:r>
            <a:r>
              <a:rPr lang="en-GB" sz="1200" dirty="0"/>
              <a:t>3</a:t>
            </a:r>
          </a:p>
        </p:txBody>
      </p:sp>
      <p:sp>
        <p:nvSpPr>
          <p:cNvPr id="7" name="TextBox 6"/>
          <p:cNvSpPr txBox="1"/>
          <p:nvPr/>
        </p:nvSpPr>
        <p:spPr>
          <a:xfrm>
            <a:off x="4702467" y="3285766"/>
            <a:ext cx="648072" cy="276999"/>
          </a:xfrm>
          <a:prstGeom prst="rect">
            <a:avLst/>
          </a:prstGeom>
          <a:noFill/>
        </p:spPr>
        <p:txBody>
          <a:bodyPr wrap="square" rtlCol="0">
            <a:spAutoFit/>
          </a:bodyPr>
          <a:lstStyle/>
          <a:p>
            <a:r>
              <a:rPr lang="en-GB" sz="1200" dirty="0" smtClean="0"/>
              <a:t>Fig 1</a:t>
            </a:r>
            <a:endParaRPr lang="en-GB" sz="12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296" y="4004046"/>
            <a:ext cx="2560208" cy="190977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9445" y="6336775"/>
            <a:ext cx="3254116" cy="2164891"/>
          </a:xfrm>
          <a:prstGeom prst="rect">
            <a:avLst/>
          </a:prstGeom>
        </p:spPr>
      </p:pic>
    </p:spTree>
    <p:extLst>
      <p:ext uri="{BB962C8B-B14F-4D97-AF65-F5344CB8AC3E}">
        <p14:creationId xmlns:p14="http://schemas.microsoft.com/office/powerpoint/2010/main" val="175294518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3</a:t>
            </a:fld>
            <a:endParaRPr lang="en-GB"/>
          </a:p>
        </p:txBody>
      </p:sp>
      <p:sp>
        <p:nvSpPr>
          <p:cNvPr id="3" name="Rectangle 2"/>
          <p:cNvSpPr/>
          <p:nvPr/>
        </p:nvSpPr>
        <p:spPr>
          <a:xfrm>
            <a:off x="2072857" y="179512"/>
            <a:ext cx="2806217" cy="369332"/>
          </a:xfrm>
          <a:prstGeom prst="rect">
            <a:avLst/>
          </a:prstGeom>
        </p:spPr>
        <p:txBody>
          <a:bodyPr wrap="none">
            <a:spAutoFit/>
          </a:bodyPr>
          <a:lstStyle/>
          <a:p>
            <a:r>
              <a:rPr lang="en-GB" b="1" dirty="0"/>
              <a:t>LABORATORY PROCEDURES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984" y="6228184"/>
            <a:ext cx="2729864" cy="22493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048" y="3532567"/>
            <a:ext cx="2708920" cy="2099820"/>
          </a:xfrm>
          <a:prstGeom prst="rect">
            <a:avLst/>
          </a:prstGeom>
        </p:spPr>
      </p:pic>
      <p:sp>
        <p:nvSpPr>
          <p:cNvPr id="7" name="TextBox 6"/>
          <p:cNvSpPr txBox="1"/>
          <p:nvPr/>
        </p:nvSpPr>
        <p:spPr>
          <a:xfrm>
            <a:off x="620688" y="899592"/>
            <a:ext cx="3024336" cy="1754326"/>
          </a:xfrm>
          <a:prstGeom prst="rect">
            <a:avLst/>
          </a:prstGeom>
          <a:noFill/>
        </p:spPr>
        <p:txBody>
          <a:bodyPr wrap="square" rtlCol="0">
            <a:spAutoFit/>
          </a:bodyPr>
          <a:lstStyle/>
          <a:p>
            <a:r>
              <a:rPr lang="en-GB" sz="1200" dirty="0" smtClean="0"/>
              <a:t>Before you go to the next stage, it is recommended to have a </a:t>
            </a:r>
            <a:r>
              <a:rPr lang="en-GB" sz="1200" dirty="0" err="1" smtClean="0"/>
              <a:t>occulsal</a:t>
            </a:r>
            <a:r>
              <a:rPr lang="en-GB" sz="1200" dirty="0" smtClean="0"/>
              <a:t> plane extending to the posterior region. (Fig </a:t>
            </a:r>
            <a:r>
              <a:rPr lang="en-GB" sz="1200" dirty="0"/>
              <a:t>4</a:t>
            </a:r>
            <a:r>
              <a:rPr lang="en-GB" sz="1200" dirty="0" smtClean="0"/>
              <a:t>) The reason being that it will help when you do the next part, when adding the occlusal plate to do the patients dynamic functional movements. If you are using other bite registration techniques, the same process is required.</a:t>
            </a:r>
            <a:endParaRPr lang="en-GB" sz="1200" dirty="0"/>
          </a:p>
        </p:txBody>
      </p:sp>
      <p:sp>
        <p:nvSpPr>
          <p:cNvPr id="8" name="TextBox 7"/>
          <p:cNvSpPr txBox="1"/>
          <p:nvPr/>
        </p:nvSpPr>
        <p:spPr>
          <a:xfrm>
            <a:off x="620688" y="4006395"/>
            <a:ext cx="3024336" cy="830997"/>
          </a:xfrm>
          <a:prstGeom prst="rect">
            <a:avLst/>
          </a:prstGeom>
          <a:noFill/>
        </p:spPr>
        <p:txBody>
          <a:bodyPr wrap="square" rtlCol="0">
            <a:spAutoFit/>
          </a:bodyPr>
          <a:lstStyle/>
          <a:p>
            <a:r>
              <a:rPr lang="en-GB" sz="1200" dirty="0" smtClean="0"/>
              <a:t>In the picture opposite (Fig </a:t>
            </a:r>
            <a:r>
              <a:rPr lang="en-GB" sz="1200" dirty="0"/>
              <a:t>5</a:t>
            </a:r>
            <a:r>
              <a:rPr lang="en-GB" sz="1200" dirty="0" smtClean="0"/>
              <a:t>) you will see the oversized occlusal plate, with the new dynamic, parabolic compensating curves already built. </a:t>
            </a:r>
            <a:endParaRPr lang="en-GB" sz="1200" dirty="0"/>
          </a:p>
        </p:txBody>
      </p:sp>
      <p:sp>
        <p:nvSpPr>
          <p:cNvPr id="10" name="TextBox 9"/>
          <p:cNvSpPr txBox="1"/>
          <p:nvPr/>
        </p:nvSpPr>
        <p:spPr>
          <a:xfrm>
            <a:off x="620688" y="6372200"/>
            <a:ext cx="2855277" cy="2123658"/>
          </a:xfrm>
          <a:prstGeom prst="rect">
            <a:avLst/>
          </a:prstGeom>
          <a:noFill/>
        </p:spPr>
        <p:txBody>
          <a:bodyPr wrap="square" rtlCol="0">
            <a:spAutoFit/>
          </a:bodyPr>
          <a:lstStyle/>
          <a:p>
            <a:r>
              <a:rPr lang="en-GB" sz="1200" dirty="0" smtClean="0"/>
              <a:t>The denture is placed on the plate, (Fig </a:t>
            </a:r>
            <a:r>
              <a:rPr lang="en-GB" sz="1200" dirty="0"/>
              <a:t>6</a:t>
            </a:r>
            <a:r>
              <a:rPr lang="en-GB" sz="1200" dirty="0" smtClean="0"/>
              <a:t>) finding the best position for a marker to scribe around the denture teeth. This to give an idea of the shape the </a:t>
            </a:r>
            <a:r>
              <a:rPr lang="en-GB" sz="1200" dirty="0" err="1" smtClean="0"/>
              <a:t>occlusal</a:t>
            </a:r>
            <a:r>
              <a:rPr lang="en-GB" sz="1200" dirty="0" smtClean="0"/>
              <a:t> plate has to be for this patients alveolar ridges. If you are using wax copies or registration rims the principle is the same. Make sure that the plates width is not too thin, widen if you feel you will need more surface area to record the dynamic movements, especially in the posterior region.</a:t>
            </a:r>
            <a:endParaRPr lang="en-GB" sz="1200" dirty="0"/>
          </a:p>
        </p:txBody>
      </p:sp>
      <p:sp>
        <p:nvSpPr>
          <p:cNvPr id="11" name="TextBox 10"/>
          <p:cNvSpPr txBox="1"/>
          <p:nvPr/>
        </p:nvSpPr>
        <p:spPr>
          <a:xfrm>
            <a:off x="4725144" y="3023250"/>
            <a:ext cx="864096" cy="276999"/>
          </a:xfrm>
          <a:prstGeom prst="rect">
            <a:avLst/>
          </a:prstGeom>
          <a:noFill/>
        </p:spPr>
        <p:txBody>
          <a:bodyPr wrap="square" rtlCol="0">
            <a:spAutoFit/>
          </a:bodyPr>
          <a:lstStyle/>
          <a:p>
            <a:r>
              <a:rPr lang="en-GB" sz="1200" dirty="0" smtClean="0"/>
              <a:t>Fig </a:t>
            </a:r>
            <a:r>
              <a:rPr lang="en-GB" sz="1200" dirty="0"/>
              <a:t>4</a:t>
            </a:r>
          </a:p>
        </p:txBody>
      </p:sp>
      <p:sp>
        <p:nvSpPr>
          <p:cNvPr id="12" name="TextBox 11"/>
          <p:cNvSpPr txBox="1"/>
          <p:nvPr/>
        </p:nvSpPr>
        <p:spPr>
          <a:xfrm>
            <a:off x="4879074" y="5796136"/>
            <a:ext cx="710166" cy="276999"/>
          </a:xfrm>
          <a:prstGeom prst="rect">
            <a:avLst/>
          </a:prstGeom>
          <a:noFill/>
        </p:spPr>
        <p:txBody>
          <a:bodyPr wrap="square" rtlCol="0">
            <a:spAutoFit/>
          </a:bodyPr>
          <a:lstStyle/>
          <a:p>
            <a:r>
              <a:rPr lang="en-GB" sz="1200" dirty="0" smtClean="0"/>
              <a:t>Fig </a:t>
            </a:r>
            <a:r>
              <a:rPr lang="en-GB" sz="1200" dirty="0"/>
              <a:t>5</a:t>
            </a:r>
          </a:p>
        </p:txBody>
      </p:sp>
      <p:sp>
        <p:nvSpPr>
          <p:cNvPr id="13" name="TextBox 12"/>
          <p:cNvSpPr txBox="1"/>
          <p:nvPr/>
        </p:nvSpPr>
        <p:spPr>
          <a:xfrm>
            <a:off x="4879074" y="8604448"/>
            <a:ext cx="710166" cy="276999"/>
          </a:xfrm>
          <a:prstGeom prst="rect">
            <a:avLst/>
          </a:prstGeom>
          <a:noFill/>
        </p:spPr>
        <p:txBody>
          <a:bodyPr wrap="square" rtlCol="0">
            <a:spAutoFit/>
          </a:bodyPr>
          <a:lstStyle/>
          <a:p>
            <a:r>
              <a:rPr lang="en-GB" sz="1200" dirty="0" smtClean="0"/>
              <a:t>Fig </a:t>
            </a:r>
            <a:r>
              <a:rPr lang="en-GB" sz="1200" dirty="0"/>
              <a:t>6</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112" y="899592"/>
            <a:ext cx="2651016" cy="2091357"/>
          </a:xfrm>
          <a:prstGeom prst="rect">
            <a:avLst/>
          </a:prstGeom>
        </p:spPr>
      </p:pic>
    </p:spTree>
    <p:extLst>
      <p:ext uri="{BB962C8B-B14F-4D97-AF65-F5344CB8AC3E}">
        <p14:creationId xmlns:p14="http://schemas.microsoft.com/office/powerpoint/2010/main" val="293805822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4</a:t>
            </a:fld>
            <a:endParaRPr lang="en-GB"/>
          </a:p>
        </p:txBody>
      </p:sp>
      <p:sp>
        <p:nvSpPr>
          <p:cNvPr id="3" name="Rectangle 2"/>
          <p:cNvSpPr/>
          <p:nvPr/>
        </p:nvSpPr>
        <p:spPr>
          <a:xfrm>
            <a:off x="2025890" y="179512"/>
            <a:ext cx="2806217" cy="369332"/>
          </a:xfrm>
          <a:prstGeom prst="rect">
            <a:avLst/>
          </a:prstGeom>
        </p:spPr>
        <p:txBody>
          <a:bodyPr wrap="none">
            <a:spAutoFit/>
          </a:bodyPr>
          <a:lstStyle/>
          <a:p>
            <a:r>
              <a:rPr lang="en-GB" b="1" dirty="0"/>
              <a:t>LABORATORY PROCEDURES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3016" y="971600"/>
            <a:ext cx="3202860" cy="20397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2515" y="3635896"/>
            <a:ext cx="2703862" cy="22748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360" y="6588225"/>
            <a:ext cx="2897558" cy="1931706"/>
          </a:xfrm>
          <a:prstGeom prst="rect">
            <a:avLst/>
          </a:prstGeom>
        </p:spPr>
      </p:pic>
      <p:sp>
        <p:nvSpPr>
          <p:cNvPr id="7" name="TextBox 6"/>
          <p:cNvSpPr txBox="1"/>
          <p:nvPr/>
        </p:nvSpPr>
        <p:spPr>
          <a:xfrm>
            <a:off x="620688" y="899592"/>
            <a:ext cx="2664296" cy="1015663"/>
          </a:xfrm>
          <a:prstGeom prst="rect">
            <a:avLst/>
          </a:prstGeom>
          <a:noFill/>
        </p:spPr>
        <p:txBody>
          <a:bodyPr wrap="square" rtlCol="0">
            <a:spAutoFit/>
          </a:bodyPr>
          <a:lstStyle/>
          <a:p>
            <a:r>
              <a:rPr lang="en-GB" sz="1200" dirty="0" smtClean="0"/>
              <a:t>In Fig </a:t>
            </a:r>
            <a:r>
              <a:rPr lang="en-GB" sz="1200" dirty="0"/>
              <a:t>7</a:t>
            </a:r>
            <a:r>
              <a:rPr lang="en-GB" sz="1200" dirty="0" smtClean="0"/>
              <a:t>, the shape of the occlusal plate is marked using the patients existing denture as illustrated. A bite registration rim is also very acceptable to do the same thing.</a:t>
            </a:r>
            <a:endParaRPr lang="en-GB" sz="1200" dirty="0"/>
          </a:p>
        </p:txBody>
      </p:sp>
      <p:sp>
        <p:nvSpPr>
          <p:cNvPr id="8" name="TextBox 7"/>
          <p:cNvSpPr txBox="1"/>
          <p:nvPr/>
        </p:nvSpPr>
        <p:spPr>
          <a:xfrm>
            <a:off x="620688" y="3635896"/>
            <a:ext cx="2808310" cy="1569660"/>
          </a:xfrm>
          <a:prstGeom prst="rect">
            <a:avLst/>
          </a:prstGeom>
          <a:noFill/>
        </p:spPr>
        <p:txBody>
          <a:bodyPr wrap="square" rtlCol="0">
            <a:spAutoFit/>
          </a:bodyPr>
          <a:lstStyle/>
          <a:p>
            <a:r>
              <a:rPr lang="en-GB" sz="1200" dirty="0" smtClean="0"/>
              <a:t>The markings that have been taking from the denture etc., and if you feel that  they need to be a little wider or a little longer then it is best to alter  the drawing accordingly. Once you are happy you cut away the excess plastic using a bur or large grinding wheel. The same process will be done for the upper arch. Fig </a:t>
            </a:r>
            <a:r>
              <a:rPr lang="en-GB" sz="1200" dirty="0"/>
              <a:t>8</a:t>
            </a:r>
          </a:p>
        </p:txBody>
      </p:sp>
      <p:sp>
        <p:nvSpPr>
          <p:cNvPr id="9" name="TextBox 8"/>
          <p:cNvSpPr txBox="1"/>
          <p:nvPr/>
        </p:nvSpPr>
        <p:spPr>
          <a:xfrm>
            <a:off x="620688" y="6588225"/>
            <a:ext cx="2808310" cy="1754326"/>
          </a:xfrm>
          <a:prstGeom prst="rect">
            <a:avLst/>
          </a:prstGeom>
          <a:noFill/>
        </p:spPr>
        <p:txBody>
          <a:bodyPr wrap="square" rtlCol="0">
            <a:spAutoFit/>
          </a:bodyPr>
          <a:lstStyle/>
          <a:p>
            <a:r>
              <a:rPr lang="en-GB" sz="1200" dirty="0" smtClean="0"/>
              <a:t>The edges are smooth using a cross cut bur or silicone rubber cone, removing any parts that will effect the smooth moving of the plates when they come together. Fig </a:t>
            </a:r>
            <a:r>
              <a:rPr lang="en-GB" sz="1200" dirty="0"/>
              <a:t>9</a:t>
            </a:r>
            <a:r>
              <a:rPr lang="en-GB" sz="1200" dirty="0" smtClean="0"/>
              <a:t>. The lower occlusal plate can be trimmed a little more in the lingual/anterior region if needed, so to give the patient a little more tongue room for comfort.</a:t>
            </a:r>
            <a:endParaRPr lang="en-GB" sz="1200" dirty="0"/>
          </a:p>
        </p:txBody>
      </p:sp>
      <p:sp>
        <p:nvSpPr>
          <p:cNvPr id="10" name="TextBox 9"/>
          <p:cNvSpPr txBox="1"/>
          <p:nvPr/>
        </p:nvSpPr>
        <p:spPr>
          <a:xfrm>
            <a:off x="4653136" y="3203848"/>
            <a:ext cx="936104" cy="276999"/>
          </a:xfrm>
          <a:prstGeom prst="rect">
            <a:avLst/>
          </a:prstGeom>
          <a:noFill/>
        </p:spPr>
        <p:txBody>
          <a:bodyPr wrap="square" rtlCol="0">
            <a:spAutoFit/>
          </a:bodyPr>
          <a:lstStyle/>
          <a:p>
            <a:r>
              <a:rPr lang="en-GB" sz="1200" dirty="0" smtClean="0"/>
              <a:t>Fig </a:t>
            </a:r>
            <a:r>
              <a:rPr lang="en-GB" sz="1200" dirty="0"/>
              <a:t>7</a:t>
            </a:r>
          </a:p>
        </p:txBody>
      </p:sp>
      <p:sp>
        <p:nvSpPr>
          <p:cNvPr id="11" name="TextBox 10"/>
          <p:cNvSpPr txBox="1"/>
          <p:nvPr/>
        </p:nvSpPr>
        <p:spPr>
          <a:xfrm>
            <a:off x="4653136" y="6012160"/>
            <a:ext cx="720080" cy="276999"/>
          </a:xfrm>
          <a:prstGeom prst="rect">
            <a:avLst/>
          </a:prstGeom>
          <a:noFill/>
        </p:spPr>
        <p:txBody>
          <a:bodyPr wrap="square" rtlCol="0">
            <a:spAutoFit/>
          </a:bodyPr>
          <a:lstStyle/>
          <a:p>
            <a:r>
              <a:rPr lang="en-GB" sz="1200" dirty="0" smtClean="0"/>
              <a:t>Fig </a:t>
            </a:r>
            <a:r>
              <a:rPr lang="en-GB" sz="1200" dirty="0"/>
              <a:t>8</a:t>
            </a:r>
          </a:p>
        </p:txBody>
      </p:sp>
      <p:sp>
        <p:nvSpPr>
          <p:cNvPr id="12" name="TextBox 11"/>
          <p:cNvSpPr txBox="1"/>
          <p:nvPr/>
        </p:nvSpPr>
        <p:spPr>
          <a:xfrm>
            <a:off x="4653136" y="8604448"/>
            <a:ext cx="936104" cy="276999"/>
          </a:xfrm>
          <a:prstGeom prst="rect">
            <a:avLst/>
          </a:prstGeom>
          <a:noFill/>
        </p:spPr>
        <p:txBody>
          <a:bodyPr wrap="square" rtlCol="0">
            <a:spAutoFit/>
          </a:bodyPr>
          <a:lstStyle/>
          <a:p>
            <a:r>
              <a:rPr lang="en-GB" sz="1200" dirty="0" smtClean="0"/>
              <a:t>Fig </a:t>
            </a:r>
            <a:r>
              <a:rPr lang="en-GB" sz="1200" dirty="0"/>
              <a:t>9</a:t>
            </a:r>
          </a:p>
        </p:txBody>
      </p:sp>
    </p:spTree>
    <p:extLst>
      <p:ext uri="{BB962C8B-B14F-4D97-AF65-F5344CB8AC3E}">
        <p14:creationId xmlns:p14="http://schemas.microsoft.com/office/powerpoint/2010/main" val="420246021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5</a:t>
            </a:fld>
            <a:endParaRPr lang="en-GB" dirty="0"/>
          </a:p>
        </p:txBody>
      </p:sp>
      <p:sp>
        <p:nvSpPr>
          <p:cNvPr id="3" name="Rectangle 2"/>
          <p:cNvSpPr/>
          <p:nvPr/>
        </p:nvSpPr>
        <p:spPr>
          <a:xfrm>
            <a:off x="2025890" y="251520"/>
            <a:ext cx="2806217" cy="369332"/>
          </a:xfrm>
          <a:prstGeom prst="rect">
            <a:avLst/>
          </a:prstGeom>
        </p:spPr>
        <p:txBody>
          <a:bodyPr wrap="none">
            <a:spAutoFit/>
          </a:bodyPr>
          <a:lstStyle/>
          <a:p>
            <a:r>
              <a:rPr lang="en-GB" b="1" dirty="0"/>
              <a:t>LABORATORY PROCEDURES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0315" y="3635896"/>
            <a:ext cx="3145537" cy="20970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105" y="6372200"/>
            <a:ext cx="3140968" cy="20939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8582" y="827584"/>
            <a:ext cx="3429001" cy="1750082"/>
          </a:xfrm>
          <a:prstGeom prst="rect">
            <a:avLst/>
          </a:prstGeom>
        </p:spPr>
      </p:pic>
      <p:sp>
        <p:nvSpPr>
          <p:cNvPr id="9" name="TextBox 8"/>
          <p:cNvSpPr txBox="1"/>
          <p:nvPr/>
        </p:nvSpPr>
        <p:spPr>
          <a:xfrm>
            <a:off x="332656" y="827584"/>
            <a:ext cx="2736304" cy="1015663"/>
          </a:xfrm>
          <a:prstGeom prst="rect">
            <a:avLst/>
          </a:prstGeom>
          <a:noFill/>
        </p:spPr>
        <p:txBody>
          <a:bodyPr wrap="square" rtlCol="0">
            <a:spAutoFit/>
          </a:bodyPr>
          <a:lstStyle/>
          <a:p>
            <a:r>
              <a:rPr lang="en-GB" sz="1200" dirty="0" smtClean="0"/>
              <a:t>To go to the next stage it is recommended that you make acrylic base plates, as these will give a sturdier base, as we are now going to record the patients dynamic function. Fig 10</a:t>
            </a:r>
            <a:endParaRPr lang="en-GB" sz="1200" dirty="0"/>
          </a:p>
        </p:txBody>
      </p:sp>
      <p:sp>
        <p:nvSpPr>
          <p:cNvPr id="10" name="TextBox 9"/>
          <p:cNvSpPr txBox="1"/>
          <p:nvPr/>
        </p:nvSpPr>
        <p:spPr>
          <a:xfrm>
            <a:off x="4581128" y="2843808"/>
            <a:ext cx="792088" cy="276999"/>
          </a:xfrm>
          <a:prstGeom prst="rect">
            <a:avLst/>
          </a:prstGeom>
          <a:noFill/>
        </p:spPr>
        <p:txBody>
          <a:bodyPr wrap="square" rtlCol="0">
            <a:spAutoFit/>
          </a:bodyPr>
          <a:lstStyle/>
          <a:p>
            <a:r>
              <a:rPr lang="en-GB" sz="1200" dirty="0" smtClean="0"/>
              <a:t>Fig 10</a:t>
            </a:r>
            <a:endParaRPr lang="en-GB" sz="1200" dirty="0"/>
          </a:p>
        </p:txBody>
      </p:sp>
      <p:sp>
        <p:nvSpPr>
          <p:cNvPr id="11" name="TextBox 10"/>
          <p:cNvSpPr txBox="1"/>
          <p:nvPr/>
        </p:nvSpPr>
        <p:spPr>
          <a:xfrm>
            <a:off x="332656" y="3635896"/>
            <a:ext cx="2736304" cy="1015663"/>
          </a:xfrm>
          <a:prstGeom prst="rect">
            <a:avLst/>
          </a:prstGeom>
          <a:noFill/>
        </p:spPr>
        <p:txBody>
          <a:bodyPr wrap="square" rtlCol="0">
            <a:spAutoFit/>
          </a:bodyPr>
          <a:lstStyle/>
          <a:p>
            <a:r>
              <a:rPr lang="en-GB" sz="1200" dirty="0" smtClean="0"/>
              <a:t>In Fig 11, you will see that wax has been added to the base plate in four areas. The wax is soften and then the plates is positioned. Making sure that the rim is over the upper ridge.</a:t>
            </a:r>
            <a:endParaRPr lang="en-GB" sz="1200" dirty="0"/>
          </a:p>
        </p:txBody>
      </p:sp>
      <p:sp>
        <p:nvSpPr>
          <p:cNvPr id="12" name="TextBox 11"/>
          <p:cNvSpPr txBox="1"/>
          <p:nvPr/>
        </p:nvSpPr>
        <p:spPr>
          <a:xfrm>
            <a:off x="4581128" y="5868144"/>
            <a:ext cx="792088" cy="276999"/>
          </a:xfrm>
          <a:prstGeom prst="rect">
            <a:avLst/>
          </a:prstGeom>
          <a:noFill/>
        </p:spPr>
        <p:txBody>
          <a:bodyPr wrap="square" rtlCol="0">
            <a:spAutoFit/>
          </a:bodyPr>
          <a:lstStyle/>
          <a:p>
            <a:r>
              <a:rPr lang="en-GB" sz="1200" dirty="0" smtClean="0"/>
              <a:t>Fig 11</a:t>
            </a:r>
            <a:endParaRPr lang="en-GB" sz="1200" dirty="0"/>
          </a:p>
        </p:txBody>
      </p:sp>
      <p:sp>
        <p:nvSpPr>
          <p:cNvPr id="13" name="TextBox 12"/>
          <p:cNvSpPr txBox="1"/>
          <p:nvPr/>
        </p:nvSpPr>
        <p:spPr>
          <a:xfrm>
            <a:off x="404664" y="6516216"/>
            <a:ext cx="2873918" cy="830997"/>
          </a:xfrm>
          <a:prstGeom prst="rect">
            <a:avLst/>
          </a:prstGeom>
          <a:noFill/>
        </p:spPr>
        <p:txBody>
          <a:bodyPr wrap="square" rtlCol="0">
            <a:spAutoFit/>
          </a:bodyPr>
          <a:lstStyle/>
          <a:p>
            <a:r>
              <a:rPr lang="en-GB" sz="1200" dirty="0" smtClean="0"/>
              <a:t>In Fig 12, you will see the use of the extended occlusal plane line, because you can use the dividers to check the plate has been positioned correctly.</a:t>
            </a:r>
            <a:endParaRPr lang="en-GB" sz="1200" dirty="0"/>
          </a:p>
        </p:txBody>
      </p:sp>
      <p:sp>
        <p:nvSpPr>
          <p:cNvPr id="14" name="TextBox 13"/>
          <p:cNvSpPr txBox="1"/>
          <p:nvPr/>
        </p:nvSpPr>
        <p:spPr>
          <a:xfrm>
            <a:off x="4581128" y="8604448"/>
            <a:ext cx="792088" cy="276999"/>
          </a:xfrm>
          <a:prstGeom prst="rect">
            <a:avLst/>
          </a:prstGeom>
          <a:noFill/>
        </p:spPr>
        <p:txBody>
          <a:bodyPr wrap="square" rtlCol="0">
            <a:spAutoFit/>
          </a:bodyPr>
          <a:lstStyle/>
          <a:p>
            <a:r>
              <a:rPr lang="en-GB" sz="1200" dirty="0" smtClean="0"/>
              <a:t>Fig 12</a:t>
            </a:r>
            <a:endParaRPr lang="en-GB" sz="1200" dirty="0"/>
          </a:p>
        </p:txBody>
      </p:sp>
    </p:spTree>
    <p:extLst>
      <p:ext uri="{BB962C8B-B14F-4D97-AF65-F5344CB8AC3E}">
        <p14:creationId xmlns:p14="http://schemas.microsoft.com/office/powerpoint/2010/main" val="98317162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6</a:t>
            </a:fld>
            <a:endParaRPr lang="en-GB"/>
          </a:p>
        </p:txBody>
      </p:sp>
      <p:sp>
        <p:nvSpPr>
          <p:cNvPr id="3" name="Rectangle 2"/>
          <p:cNvSpPr/>
          <p:nvPr/>
        </p:nvSpPr>
        <p:spPr>
          <a:xfrm>
            <a:off x="2052829" y="251520"/>
            <a:ext cx="2806217" cy="369332"/>
          </a:xfrm>
          <a:prstGeom prst="rect">
            <a:avLst/>
          </a:prstGeom>
        </p:spPr>
        <p:txBody>
          <a:bodyPr wrap="none">
            <a:spAutoFit/>
          </a:bodyPr>
          <a:lstStyle/>
          <a:p>
            <a:r>
              <a:rPr lang="en-GB" b="1" dirty="0"/>
              <a:t>LABORATORY PROCEDURES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5024" y="1143000"/>
            <a:ext cx="2996952" cy="19979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929" y="4211960"/>
            <a:ext cx="2852936" cy="1901957"/>
          </a:xfrm>
          <a:prstGeom prst="rect">
            <a:avLst/>
          </a:prstGeom>
        </p:spPr>
      </p:pic>
      <p:sp>
        <p:nvSpPr>
          <p:cNvPr id="6" name="TextBox 5"/>
          <p:cNvSpPr txBox="1"/>
          <p:nvPr/>
        </p:nvSpPr>
        <p:spPr>
          <a:xfrm>
            <a:off x="260648" y="1143000"/>
            <a:ext cx="3195289" cy="1754326"/>
          </a:xfrm>
          <a:prstGeom prst="rect">
            <a:avLst/>
          </a:prstGeom>
          <a:noFill/>
        </p:spPr>
        <p:txBody>
          <a:bodyPr wrap="square" rtlCol="0">
            <a:spAutoFit/>
          </a:bodyPr>
          <a:lstStyle/>
          <a:p>
            <a:r>
              <a:rPr lang="en-GB" sz="1200" dirty="0" smtClean="0"/>
              <a:t>In Fig 13, the lower occlusal plate is now put into position, making sure it is place over the patients lower alveolar ridge and is a close fit to the upper plate. You do not want to see any daylight between the two plates. One tip is to seal the plates together with some wax, soften the wax on the lower plate and then close the articulator to position the lower plate. Allow the wax to harden an then separate the two plates.</a:t>
            </a:r>
            <a:endParaRPr lang="en-GB" sz="1200" dirty="0"/>
          </a:p>
        </p:txBody>
      </p:sp>
      <p:sp>
        <p:nvSpPr>
          <p:cNvPr id="7" name="TextBox 6"/>
          <p:cNvSpPr txBox="1"/>
          <p:nvPr/>
        </p:nvSpPr>
        <p:spPr>
          <a:xfrm>
            <a:off x="476672" y="4355976"/>
            <a:ext cx="2979265" cy="830997"/>
          </a:xfrm>
          <a:prstGeom prst="rect">
            <a:avLst/>
          </a:prstGeom>
          <a:noFill/>
        </p:spPr>
        <p:txBody>
          <a:bodyPr wrap="square" rtlCol="0">
            <a:spAutoFit/>
          </a:bodyPr>
          <a:lstStyle/>
          <a:p>
            <a:r>
              <a:rPr lang="en-GB" sz="1200" dirty="0" smtClean="0"/>
              <a:t>The final waxing up process can take place. The dynamic </a:t>
            </a:r>
            <a:r>
              <a:rPr lang="en-GB" sz="1200" dirty="0" err="1" smtClean="0"/>
              <a:t>occlusal</a:t>
            </a:r>
            <a:r>
              <a:rPr lang="en-GB" sz="1200" dirty="0" smtClean="0"/>
              <a:t> rims are now ready to be used in the office/surgery for the next appointment. Fig 14</a:t>
            </a:r>
            <a:endParaRPr lang="en-GB" sz="1200" dirty="0"/>
          </a:p>
        </p:txBody>
      </p:sp>
      <p:sp>
        <p:nvSpPr>
          <p:cNvPr id="8" name="TextBox 7"/>
          <p:cNvSpPr txBox="1"/>
          <p:nvPr/>
        </p:nvSpPr>
        <p:spPr>
          <a:xfrm>
            <a:off x="4725144" y="3347864"/>
            <a:ext cx="864096" cy="276999"/>
          </a:xfrm>
          <a:prstGeom prst="rect">
            <a:avLst/>
          </a:prstGeom>
          <a:noFill/>
        </p:spPr>
        <p:txBody>
          <a:bodyPr wrap="square" rtlCol="0">
            <a:spAutoFit/>
          </a:bodyPr>
          <a:lstStyle/>
          <a:p>
            <a:r>
              <a:rPr lang="en-GB" sz="1200" dirty="0" smtClean="0"/>
              <a:t>Fig 13</a:t>
            </a:r>
            <a:endParaRPr lang="en-GB" sz="1200" dirty="0"/>
          </a:p>
        </p:txBody>
      </p:sp>
      <p:sp>
        <p:nvSpPr>
          <p:cNvPr id="9" name="TextBox 8"/>
          <p:cNvSpPr txBox="1"/>
          <p:nvPr/>
        </p:nvSpPr>
        <p:spPr>
          <a:xfrm>
            <a:off x="4725144" y="6516216"/>
            <a:ext cx="1008112" cy="276999"/>
          </a:xfrm>
          <a:prstGeom prst="rect">
            <a:avLst/>
          </a:prstGeom>
          <a:noFill/>
        </p:spPr>
        <p:txBody>
          <a:bodyPr wrap="square" rtlCol="0">
            <a:spAutoFit/>
          </a:bodyPr>
          <a:lstStyle/>
          <a:p>
            <a:r>
              <a:rPr lang="en-GB" sz="1200" dirty="0" smtClean="0"/>
              <a:t>Fig 14</a:t>
            </a:r>
            <a:endParaRPr lang="en-GB" sz="1200" dirty="0"/>
          </a:p>
        </p:txBody>
      </p:sp>
    </p:spTree>
    <p:extLst>
      <p:ext uri="{BB962C8B-B14F-4D97-AF65-F5344CB8AC3E}">
        <p14:creationId xmlns:p14="http://schemas.microsoft.com/office/powerpoint/2010/main" val="381578360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058CF1-E8A4-483A-9407-643175CFB9E5}" type="slidenum">
              <a:rPr lang="en-GB" smtClean="0"/>
              <a:pPr/>
              <a:t>7</a:t>
            </a:fld>
            <a:endParaRPr lang="en-GB"/>
          </a:p>
        </p:txBody>
      </p:sp>
      <p:sp>
        <p:nvSpPr>
          <p:cNvPr id="7" name="Rectangle 6"/>
          <p:cNvSpPr/>
          <p:nvPr/>
        </p:nvSpPr>
        <p:spPr>
          <a:xfrm>
            <a:off x="692696" y="2411760"/>
            <a:ext cx="5688632" cy="5078313"/>
          </a:xfrm>
          <a:prstGeom prst="rect">
            <a:avLst/>
          </a:prstGeom>
        </p:spPr>
        <p:txBody>
          <a:bodyPr wrap="square">
            <a:spAutoFit/>
          </a:bodyPr>
          <a:lstStyle/>
          <a:p>
            <a:r>
              <a:rPr lang="en-GB" dirty="0" smtClean="0"/>
              <a:t>1.      </a:t>
            </a:r>
            <a:r>
              <a:rPr lang="en-GB" dirty="0"/>
              <a:t>The shoulder tap is a guide to intensity and speed of the “tap-tap”.  First is light so the muscles can find their “home”.  The second is firm or hard to determine the location of the contacts, interfering or not.  This results is a </a:t>
            </a:r>
            <a:r>
              <a:rPr lang="en-GB" dirty="0" err="1"/>
              <a:t>musculo</a:t>
            </a:r>
            <a:r>
              <a:rPr lang="en-GB" dirty="0"/>
              <a:t>-skeletal dynamic and locates the proper NMCO.  So, it is not “Tap-Tap”, but “tap-TAP”, very light and then very firm.</a:t>
            </a:r>
          </a:p>
          <a:p>
            <a:endParaRPr lang="en-GB" dirty="0"/>
          </a:p>
          <a:p>
            <a:r>
              <a:rPr lang="en-GB" dirty="0"/>
              <a:t>2.      In natural dentition, the patient’s eyes almost always track to the interfering side, left or right and to the upper or lower.  If the perceived contact is on the lower right they will look right and down.  With the dynamic plates they will probably just look to the effected side, upper or lower may not perceived.</a:t>
            </a:r>
          </a:p>
          <a:p>
            <a:endParaRPr lang="en-GB" dirty="0"/>
          </a:p>
          <a:p>
            <a:pPr marL="342900" indent="-342900">
              <a:buAutoNum type="arabicPeriod" startAt="3"/>
            </a:pPr>
            <a:r>
              <a:rPr lang="en-GB" dirty="0" smtClean="0"/>
              <a:t>When </a:t>
            </a:r>
            <a:r>
              <a:rPr lang="en-GB" dirty="0"/>
              <a:t>the occlusion is correct and stable, their eyes will be </a:t>
            </a:r>
            <a:r>
              <a:rPr lang="en-GB" dirty="0" smtClean="0"/>
              <a:t>centred </a:t>
            </a:r>
            <a:r>
              <a:rPr lang="en-GB" dirty="0"/>
              <a:t>and stable</a:t>
            </a:r>
            <a:r>
              <a:rPr lang="en-GB" dirty="0" smtClean="0"/>
              <a:t>.</a:t>
            </a:r>
          </a:p>
          <a:p>
            <a:endParaRPr lang="en-GB" dirty="0"/>
          </a:p>
        </p:txBody>
      </p:sp>
      <p:sp>
        <p:nvSpPr>
          <p:cNvPr id="10" name="TextBox 9"/>
          <p:cNvSpPr txBox="1"/>
          <p:nvPr/>
        </p:nvSpPr>
        <p:spPr>
          <a:xfrm>
            <a:off x="620688" y="857377"/>
            <a:ext cx="5688632" cy="1200329"/>
          </a:xfrm>
          <a:prstGeom prst="rect">
            <a:avLst/>
          </a:prstGeom>
          <a:noFill/>
        </p:spPr>
        <p:txBody>
          <a:bodyPr wrap="square" rtlCol="0">
            <a:spAutoFit/>
          </a:bodyPr>
          <a:lstStyle/>
          <a:p>
            <a:r>
              <a:rPr lang="en-GB" b="1" dirty="0" smtClean="0"/>
              <a:t>Dynamic Bite Clinical stage.</a:t>
            </a:r>
          </a:p>
          <a:p>
            <a:endParaRPr lang="en-GB" b="1" dirty="0"/>
          </a:p>
          <a:p>
            <a:r>
              <a:rPr lang="en-GB" smtClean="0"/>
              <a:t>Procedure on how </a:t>
            </a:r>
            <a:r>
              <a:rPr lang="en-GB" dirty="0" smtClean="0"/>
              <a:t>to record the patients neuromuscular centric occlusion bite record.</a:t>
            </a:r>
            <a:endParaRPr lang="en-GB" dirty="0"/>
          </a:p>
        </p:txBody>
      </p:sp>
      <p:sp>
        <p:nvSpPr>
          <p:cNvPr id="3" name="Rectangle 2"/>
          <p:cNvSpPr/>
          <p:nvPr/>
        </p:nvSpPr>
        <p:spPr>
          <a:xfrm>
            <a:off x="2276872" y="311018"/>
            <a:ext cx="2269532" cy="369332"/>
          </a:xfrm>
          <a:prstGeom prst="rect">
            <a:avLst/>
          </a:prstGeom>
        </p:spPr>
        <p:txBody>
          <a:bodyPr wrap="none">
            <a:spAutoFit/>
          </a:bodyPr>
          <a:lstStyle/>
          <a:p>
            <a:r>
              <a:rPr lang="en-GB" b="1" dirty="0"/>
              <a:t>CLINICAL PROCEDURE</a:t>
            </a:r>
            <a:endParaRPr lang="en-GB" b="1" dirty="0"/>
          </a:p>
        </p:txBody>
      </p:sp>
    </p:spTree>
    <p:extLst>
      <p:ext uri="{BB962C8B-B14F-4D97-AF65-F5344CB8AC3E}">
        <p14:creationId xmlns:p14="http://schemas.microsoft.com/office/powerpoint/2010/main" val="263362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5234" y="903367"/>
            <a:ext cx="5881286" cy="830997"/>
          </a:xfrm>
          <a:prstGeom prst="rect">
            <a:avLst/>
          </a:prstGeom>
          <a:noFill/>
        </p:spPr>
        <p:txBody>
          <a:bodyPr wrap="square" rtlCol="0">
            <a:spAutoFit/>
          </a:bodyPr>
          <a:lstStyle/>
          <a:p>
            <a:r>
              <a:rPr lang="en-GB" sz="1200" b="1" dirty="0" smtClean="0"/>
              <a:t>Visit 3</a:t>
            </a:r>
            <a:endParaRPr lang="en-GB" sz="1200" dirty="0" smtClean="0"/>
          </a:p>
          <a:p>
            <a:r>
              <a:rPr lang="en-GB" sz="1200" b="1" dirty="0" smtClean="0"/>
              <a:t>Dynamic Bite Registration</a:t>
            </a:r>
          </a:p>
          <a:p>
            <a:r>
              <a:rPr lang="en-GB" sz="1200" dirty="0" smtClean="0"/>
              <a:t>The lab will send you the dynamic bite registration rims.  These are placed into the patient’s mouth and are then customised to the patient’s individual functional movements.</a:t>
            </a:r>
            <a:endParaRPr lang="en-GB" sz="1200" dirty="0"/>
          </a:p>
        </p:txBody>
      </p:sp>
      <p:sp>
        <p:nvSpPr>
          <p:cNvPr id="13" name="TextBox 12"/>
          <p:cNvSpPr txBox="1"/>
          <p:nvPr/>
        </p:nvSpPr>
        <p:spPr>
          <a:xfrm>
            <a:off x="405234" y="1875893"/>
            <a:ext cx="3595270" cy="2308324"/>
          </a:xfrm>
          <a:prstGeom prst="rect">
            <a:avLst/>
          </a:prstGeom>
          <a:noFill/>
        </p:spPr>
        <p:txBody>
          <a:bodyPr wrap="square" rtlCol="0">
            <a:spAutoFit/>
          </a:bodyPr>
          <a:lstStyle/>
          <a:p>
            <a:r>
              <a:rPr lang="en-GB" sz="1200" dirty="0" smtClean="0"/>
              <a:t>Check that the occlusion of the rims is correct, the occlusal plane line is also correct and you are happy with the vertical dimension. Ask the patient to practice the dynamic movements. If all is correct you then proceed, </a:t>
            </a:r>
            <a:r>
              <a:rPr lang="en-GB" sz="1200" b="1" dirty="0" smtClean="0"/>
              <a:t>Remember: you cannot proceed if any of those three things are not right. </a:t>
            </a:r>
            <a:r>
              <a:rPr lang="en-GB" sz="1200" dirty="0" smtClean="0"/>
              <a:t>You then remove 2mm of acrylic from the thickness of the anterior section of the </a:t>
            </a:r>
            <a:r>
              <a:rPr lang="en-GB" sz="1200" b="1" dirty="0" smtClean="0"/>
              <a:t>upper occlusal plate.</a:t>
            </a:r>
            <a:r>
              <a:rPr lang="en-GB" sz="1200" dirty="0" smtClean="0"/>
              <a:t>  Place the articulating papers between the occlusal plates so that the ink will mark the upper plate first and ask the patient to grind from side to side.</a:t>
            </a:r>
          </a:p>
          <a:p>
            <a:r>
              <a:rPr lang="en-GB" sz="1200" dirty="0" smtClean="0"/>
              <a:t> (Fig 15 &amp; 16)</a:t>
            </a:r>
            <a:endParaRPr lang="en-GB" sz="1200" dirty="0"/>
          </a:p>
        </p:txBody>
      </p:sp>
      <p:sp>
        <p:nvSpPr>
          <p:cNvPr id="14" name="TextBox 13"/>
          <p:cNvSpPr txBox="1"/>
          <p:nvPr/>
        </p:nvSpPr>
        <p:spPr>
          <a:xfrm>
            <a:off x="4937415" y="3707904"/>
            <a:ext cx="1000132" cy="276999"/>
          </a:xfrm>
          <a:prstGeom prst="rect">
            <a:avLst/>
          </a:prstGeom>
          <a:noFill/>
        </p:spPr>
        <p:txBody>
          <a:bodyPr wrap="square" rtlCol="0">
            <a:spAutoFit/>
          </a:bodyPr>
          <a:lstStyle/>
          <a:p>
            <a:pPr algn="ctr"/>
            <a:r>
              <a:rPr lang="en-GB" sz="1200" dirty="0" smtClean="0"/>
              <a:t>Fig 15</a:t>
            </a:r>
            <a:endParaRPr lang="en-GB" sz="1200" dirty="0"/>
          </a:p>
        </p:txBody>
      </p:sp>
      <p:sp>
        <p:nvSpPr>
          <p:cNvPr id="9" name="TextBox 8"/>
          <p:cNvSpPr txBox="1"/>
          <p:nvPr/>
        </p:nvSpPr>
        <p:spPr>
          <a:xfrm>
            <a:off x="405234" y="4147742"/>
            <a:ext cx="3643338" cy="4708981"/>
          </a:xfrm>
          <a:prstGeom prst="rect">
            <a:avLst/>
          </a:prstGeom>
          <a:noFill/>
        </p:spPr>
        <p:txBody>
          <a:bodyPr wrap="square" rtlCol="0">
            <a:spAutoFit/>
          </a:bodyPr>
          <a:lstStyle/>
          <a:p>
            <a:r>
              <a:rPr lang="en-GB" sz="1200" dirty="0" smtClean="0"/>
              <a:t>Remove quite vigorously any ink that is on the anterior region of the upper occlusal plate. </a:t>
            </a:r>
            <a:r>
              <a:rPr lang="en-GB" sz="1200" b="1" dirty="0" smtClean="0"/>
              <a:t>Do not touch the lower anterior region</a:t>
            </a:r>
            <a:r>
              <a:rPr lang="en-GB" sz="1200" dirty="0" smtClean="0"/>
              <a:t>, because this will represent the occlusal plane line for the setting up stage. Gently remove any ink in the posterior regions of the block. ( a silicone rubber cone maybe the best option) The process is repeated on the lower plate next, followed by the upper, and so on. </a:t>
            </a:r>
          </a:p>
          <a:p>
            <a:endParaRPr lang="en-GB" sz="1200" dirty="0" smtClean="0"/>
          </a:p>
          <a:p>
            <a:r>
              <a:rPr lang="en-GB" sz="1200" dirty="0" smtClean="0"/>
              <a:t>At the end of the Dynamic Bite Stage, the aim is to have no ink traces seen in the anterior region during movement (therefore no anterior interferences). When adjusting,  </a:t>
            </a:r>
            <a:r>
              <a:rPr lang="en-GB" sz="1200" b="1" dirty="0" smtClean="0"/>
              <a:t>remove the ink area only</a:t>
            </a:r>
            <a:r>
              <a:rPr lang="en-GB" sz="1200" dirty="0" smtClean="0"/>
              <a:t>. This an important point to remember because the blue is an indication of the high spots that the occlusal movement is creating. </a:t>
            </a:r>
          </a:p>
          <a:p>
            <a:endParaRPr lang="en-GB" sz="1200" dirty="0" smtClean="0"/>
          </a:p>
          <a:p>
            <a:r>
              <a:rPr lang="en-GB" sz="1200" dirty="0" smtClean="0"/>
              <a:t>The time you stop adjusting is when you observe that on the last marking of either plate that there is no ink anteriorly and you have a good covering over the majority of the posterior region. This will coincide with the visual confirmation that when the occlusal plates are in function, they are moving perfectly smoothly and that there is </a:t>
            </a:r>
            <a:r>
              <a:rPr lang="en-GB" sz="1200" b="1" dirty="0" smtClean="0"/>
              <a:t>no displacement </a:t>
            </a:r>
            <a:r>
              <a:rPr lang="en-GB" sz="1200" dirty="0" smtClean="0"/>
              <a:t>of either block .  </a:t>
            </a:r>
            <a:r>
              <a:rPr lang="en-GB" sz="1200" b="1" dirty="0" smtClean="0"/>
              <a:t>The visual check for stability is as important as the ink markings. </a:t>
            </a:r>
            <a:r>
              <a:rPr lang="en-GB" sz="1200" dirty="0" smtClean="0"/>
              <a:t>(Fig 17)</a:t>
            </a:r>
            <a:endParaRPr lang="en-GB" sz="1200" b="1" dirty="0" smtClean="0"/>
          </a:p>
        </p:txBody>
      </p:sp>
      <p:sp>
        <p:nvSpPr>
          <p:cNvPr id="16" name="TextBox 15"/>
          <p:cNvSpPr txBox="1"/>
          <p:nvPr/>
        </p:nvSpPr>
        <p:spPr>
          <a:xfrm>
            <a:off x="4857760" y="5796136"/>
            <a:ext cx="1000132" cy="276999"/>
          </a:xfrm>
          <a:prstGeom prst="rect">
            <a:avLst/>
          </a:prstGeom>
          <a:noFill/>
        </p:spPr>
        <p:txBody>
          <a:bodyPr wrap="square" rtlCol="0">
            <a:spAutoFit/>
          </a:bodyPr>
          <a:lstStyle/>
          <a:p>
            <a:pPr algn="ctr"/>
            <a:r>
              <a:rPr lang="en-GB" sz="1200" dirty="0" smtClean="0"/>
              <a:t>Fig 16</a:t>
            </a:r>
            <a:endParaRPr lang="en-GB" sz="1200" dirty="0"/>
          </a:p>
        </p:txBody>
      </p:sp>
      <p:sp>
        <p:nvSpPr>
          <p:cNvPr id="17" name="TextBox 16"/>
          <p:cNvSpPr txBox="1"/>
          <p:nvPr/>
        </p:nvSpPr>
        <p:spPr>
          <a:xfrm>
            <a:off x="4857760" y="7956376"/>
            <a:ext cx="1000132" cy="276999"/>
          </a:xfrm>
          <a:prstGeom prst="rect">
            <a:avLst/>
          </a:prstGeom>
          <a:noFill/>
        </p:spPr>
        <p:txBody>
          <a:bodyPr wrap="square" rtlCol="0">
            <a:spAutoFit/>
          </a:bodyPr>
          <a:lstStyle/>
          <a:p>
            <a:pPr algn="ctr"/>
            <a:r>
              <a:rPr lang="en-GB" sz="1200" dirty="0" smtClean="0"/>
              <a:t>Fig  17</a:t>
            </a:r>
            <a:endParaRPr lang="en-GB" sz="1200" dirty="0"/>
          </a:p>
        </p:txBody>
      </p:sp>
      <p:pic>
        <p:nvPicPr>
          <p:cNvPr id="17410" name="Picture 2" descr="P1010045"/>
          <p:cNvPicPr>
            <a:picLocks noChangeAspect="1" noChangeArrowheads="1"/>
          </p:cNvPicPr>
          <p:nvPr/>
        </p:nvPicPr>
        <p:blipFill>
          <a:blip r:embed="rId2" cstate="print"/>
          <a:srcRect/>
          <a:stretch>
            <a:fillRect/>
          </a:stretch>
        </p:blipFill>
        <p:spPr bwMode="auto">
          <a:xfrm>
            <a:off x="4197368" y="2121225"/>
            <a:ext cx="2089152" cy="1563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1" name="Picture 3" descr="P1010046"/>
          <p:cNvPicPr>
            <a:picLocks noChangeAspect="1" noChangeArrowheads="1"/>
          </p:cNvPicPr>
          <p:nvPr/>
        </p:nvPicPr>
        <p:blipFill>
          <a:blip r:embed="rId3" cstate="print"/>
          <a:srcRect/>
          <a:stretch>
            <a:fillRect/>
          </a:stretch>
        </p:blipFill>
        <p:spPr bwMode="auto">
          <a:xfrm>
            <a:off x="4157555" y="4190951"/>
            <a:ext cx="2100377" cy="157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2" name="Picture 4" descr="P1010064"/>
          <p:cNvPicPr>
            <a:picLocks noChangeAspect="1" noChangeArrowheads="1"/>
          </p:cNvPicPr>
          <p:nvPr/>
        </p:nvPicPr>
        <p:blipFill>
          <a:blip r:embed="rId4" cstate="print"/>
          <a:srcRect/>
          <a:stretch>
            <a:fillRect/>
          </a:stretch>
        </p:blipFill>
        <p:spPr bwMode="auto">
          <a:xfrm>
            <a:off x="4143380" y="6263431"/>
            <a:ext cx="2200278" cy="1648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lide Number Placeholder 10"/>
          <p:cNvSpPr>
            <a:spLocks noGrp="1"/>
          </p:cNvSpPr>
          <p:nvPr>
            <p:ph type="sldNum" sz="quarter" idx="12"/>
          </p:nvPr>
        </p:nvSpPr>
        <p:spPr/>
        <p:txBody>
          <a:bodyPr/>
          <a:lstStyle/>
          <a:p>
            <a:fld id="{20058CF1-E8A4-483A-9407-643175CFB9E5}" type="slidenum">
              <a:rPr lang="en-GB" smtClean="0"/>
              <a:pPr/>
              <a:t>8</a:t>
            </a:fld>
            <a:endParaRPr lang="en-GB" dirty="0"/>
          </a:p>
        </p:txBody>
      </p:sp>
      <p:sp>
        <p:nvSpPr>
          <p:cNvPr id="2" name="Rectangle 1"/>
          <p:cNvSpPr/>
          <p:nvPr/>
        </p:nvSpPr>
        <p:spPr>
          <a:xfrm>
            <a:off x="2492896" y="251520"/>
            <a:ext cx="2269532" cy="369332"/>
          </a:xfrm>
          <a:prstGeom prst="rect">
            <a:avLst/>
          </a:prstGeom>
        </p:spPr>
        <p:txBody>
          <a:bodyPr wrap="none">
            <a:spAutoFit/>
          </a:bodyPr>
          <a:lstStyle/>
          <a:p>
            <a:r>
              <a:rPr lang="en-GB" b="1" dirty="0"/>
              <a:t>CLINICAL PROCEDURE</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6289" y="646987"/>
            <a:ext cx="5809278" cy="1015663"/>
          </a:xfrm>
          <a:prstGeom prst="rect">
            <a:avLst/>
          </a:prstGeom>
          <a:noFill/>
        </p:spPr>
        <p:txBody>
          <a:bodyPr wrap="square" rtlCol="0">
            <a:spAutoFit/>
          </a:bodyPr>
          <a:lstStyle/>
          <a:p>
            <a:r>
              <a:rPr lang="en-GB" sz="1200" dirty="0" smtClean="0"/>
              <a:t>Once the Dynamic Bite has been recorded, you are free to add wax for plumping and any other aesthetic indications you wish to make (such as smile line etc).  Indicate the midline and canine positions on the upper block in the usual way. You will notice in (Fig 18) the upper anterior region has been removed. This is not needed as we only want to record the posterior tooth area guidance. </a:t>
            </a:r>
            <a:endParaRPr lang="en-GB" sz="1200" dirty="0"/>
          </a:p>
        </p:txBody>
      </p:sp>
      <p:sp>
        <p:nvSpPr>
          <p:cNvPr id="13" name="TextBox 12"/>
          <p:cNvSpPr txBox="1"/>
          <p:nvPr/>
        </p:nvSpPr>
        <p:spPr>
          <a:xfrm>
            <a:off x="528811" y="2320940"/>
            <a:ext cx="3500462" cy="461665"/>
          </a:xfrm>
          <a:prstGeom prst="rect">
            <a:avLst/>
          </a:prstGeom>
          <a:noFill/>
        </p:spPr>
        <p:txBody>
          <a:bodyPr wrap="square" rtlCol="0">
            <a:spAutoFit/>
          </a:bodyPr>
          <a:lstStyle/>
          <a:p>
            <a:r>
              <a:rPr lang="en-GB" sz="1200" dirty="0" smtClean="0"/>
              <a:t>The next step is to secure the plates together. This is done by using bite registration material. </a:t>
            </a:r>
            <a:endParaRPr lang="en-GB" sz="1200" dirty="0"/>
          </a:p>
        </p:txBody>
      </p:sp>
      <p:sp>
        <p:nvSpPr>
          <p:cNvPr id="14" name="TextBox 13"/>
          <p:cNvSpPr txBox="1"/>
          <p:nvPr/>
        </p:nvSpPr>
        <p:spPr>
          <a:xfrm>
            <a:off x="4740703" y="3285010"/>
            <a:ext cx="1000132" cy="276999"/>
          </a:xfrm>
          <a:prstGeom prst="rect">
            <a:avLst/>
          </a:prstGeom>
          <a:noFill/>
        </p:spPr>
        <p:txBody>
          <a:bodyPr wrap="square" rtlCol="0">
            <a:spAutoFit/>
          </a:bodyPr>
          <a:lstStyle/>
          <a:p>
            <a:pPr algn="ctr"/>
            <a:r>
              <a:rPr lang="en-GB" sz="1200" dirty="0" smtClean="0"/>
              <a:t>Fig 18</a:t>
            </a:r>
            <a:endParaRPr lang="en-GB" sz="1200" dirty="0"/>
          </a:p>
        </p:txBody>
      </p:sp>
      <p:sp>
        <p:nvSpPr>
          <p:cNvPr id="15" name="TextBox 14"/>
          <p:cNvSpPr txBox="1"/>
          <p:nvPr/>
        </p:nvSpPr>
        <p:spPr>
          <a:xfrm>
            <a:off x="500042" y="3929058"/>
            <a:ext cx="3643338" cy="461665"/>
          </a:xfrm>
          <a:prstGeom prst="rect">
            <a:avLst/>
          </a:prstGeom>
          <a:noFill/>
        </p:spPr>
        <p:txBody>
          <a:bodyPr wrap="square" rtlCol="0">
            <a:spAutoFit/>
          </a:bodyPr>
          <a:lstStyle/>
          <a:p>
            <a:r>
              <a:rPr lang="en-GB" sz="1200" dirty="0"/>
              <a:t>B</a:t>
            </a:r>
            <a:r>
              <a:rPr lang="en-GB" sz="1200" dirty="0" smtClean="0"/>
              <a:t>ite registration paste is placed into the lower dynamic plate (Fig 19)</a:t>
            </a:r>
            <a:endParaRPr lang="en-GB" sz="1200" dirty="0"/>
          </a:p>
        </p:txBody>
      </p:sp>
      <p:sp>
        <p:nvSpPr>
          <p:cNvPr id="9" name="TextBox 8"/>
          <p:cNvSpPr txBox="1"/>
          <p:nvPr/>
        </p:nvSpPr>
        <p:spPr>
          <a:xfrm>
            <a:off x="500042" y="6072198"/>
            <a:ext cx="3643338" cy="830997"/>
          </a:xfrm>
          <a:prstGeom prst="rect">
            <a:avLst/>
          </a:prstGeom>
          <a:noFill/>
        </p:spPr>
        <p:txBody>
          <a:bodyPr wrap="square" rtlCol="0">
            <a:spAutoFit/>
          </a:bodyPr>
          <a:lstStyle/>
          <a:p>
            <a:r>
              <a:rPr lang="en-GB" sz="1200" dirty="0" smtClean="0"/>
              <a:t>The patient is encouraged to go to their centric neuromuscular position as they close the blocks together. The blocks are removed and returned to the laboratory. (Fig 20)</a:t>
            </a:r>
            <a:endParaRPr lang="en-GB" sz="1200" dirty="0"/>
          </a:p>
        </p:txBody>
      </p:sp>
      <p:sp>
        <p:nvSpPr>
          <p:cNvPr id="16" name="TextBox 15"/>
          <p:cNvSpPr txBox="1"/>
          <p:nvPr/>
        </p:nvSpPr>
        <p:spPr>
          <a:xfrm>
            <a:off x="4725144" y="5277627"/>
            <a:ext cx="1000132" cy="276999"/>
          </a:xfrm>
          <a:prstGeom prst="rect">
            <a:avLst/>
          </a:prstGeom>
          <a:noFill/>
        </p:spPr>
        <p:txBody>
          <a:bodyPr wrap="square" rtlCol="0">
            <a:spAutoFit/>
          </a:bodyPr>
          <a:lstStyle/>
          <a:p>
            <a:pPr algn="ctr"/>
            <a:r>
              <a:rPr lang="en-GB" sz="1200" dirty="0" smtClean="0"/>
              <a:t>Fig 19</a:t>
            </a:r>
            <a:endParaRPr lang="en-GB" sz="1200" dirty="0"/>
          </a:p>
        </p:txBody>
      </p:sp>
      <p:sp>
        <p:nvSpPr>
          <p:cNvPr id="17" name="TextBox 16"/>
          <p:cNvSpPr txBox="1"/>
          <p:nvPr/>
        </p:nvSpPr>
        <p:spPr>
          <a:xfrm>
            <a:off x="4740703" y="7419176"/>
            <a:ext cx="1000132" cy="276999"/>
          </a:xfrm>
          <a:prstGeom prst="rect">
            <a:avLst/>
          </a:prstGeom>
          <a:noFill/>
        </p:spPr>
        <p:txBody>
          <a:bodyPr wrap="square" rtlCol="0">
            <a:spAutoFit/>
          </a:bodyPr>
          <a:lstStyle/>
          <a:p>
            <a:pPr algn="ctr"/>
            <a:r>
              <a:rPr lang="en-GB" sz="1200" dirty="0" smtClean="0"/>
              <a:t>Fig  20</a:t>
            </a:r>
            <a:endParaRPr lang="en-GB" sz="1200" dirty="0"/>
          </a:p>
        </p:txBody>
      </p:sp>
      <p:sp>
        <p:nvSpPr>
          <p:cNvPr id="2053" name="Rectangle 5"/>
          <p:cNvSpPr>
            <a:spLocks noChangeArrowheads="1"/>
          </p:cNvSpPr>
          <p:nvPr/>
        </p:nvSpPr>
        <p:spPr bwMode="auto">
          <a:xfrm>
            <a:off x="535896" y="7511508"/>
            <a:ext cx="521495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200" b="1" dirty="0" smtClean="0"/>
              <a:t>Visit 4</a:t>
            </a:r>
          </a:p>
          <a:p>
            <a:r>
              <a:rPr lang="en-GB" sz="1200" dirty="0" smtClean="0"/>
              <a:t>The lab will send you a wax try on which you will be able to further refine the dynamic bite ,to ensure the upper and lower dentures are stable in functional movements. Remember to conduct all of the normal checks with a wax try stage (appearance etc)</a:t>
            </a:r>
          </a:p>
          <a:p>
            <a:r>
              <a:rPr lang="en-GB" sz="1200" b="1" dirty="0" smtClean="0"/>
              <a:t>Visit 5</a:t>
            </a:r>
          </a:p>
          <a:p>
            <a:r>
              <a:rPr lang="en-GB" sz="1200" dirty="0" smtClean="0"/>
              <a:t>Fit the dentures and refine the bite further if necessary.</a:t>
            </a:r>
            <a:endParaRPr lang="en-GB" sz="1200" dirty="0"/>
          </a:p>
        </p:txBody>
      </p:sp>
      <p:sp>
        <p:nvSpPr>
          <p:cNvPr id="19" name="Slide Number Placeholder 18"/>
          <p:cNvSpPr>
            <a:spLocks noGrp="1"/>
          </p:cNvSpPr>
          <p:nvPr>
            <p:ph type="sldNum" sz="quarter" idx="12"/>
          </p:nvPr>
        </p:nvSpPr>
        <p:spPr/>
        <p:txBody>
          <a:bodyPr/>
          <a:lstStyle/>
          <a:p>
            <a:fld id="{20058CF1-E8A4-483A-9407-643175CFB9E5}" type="slidenum">
              <a:rPr lang="en-GB" smtClean="0"/>
              <a:pPr/>
              <a:t>9</a:t>
            </a:fld>
            <a:endParaRPr lang="en-GB" dirty="0"/>
          </a:p>
        </p:txBody>
      </p:sp>
      <p:sp>
        <p:nvSpPr>
          <p:cNvPr id="2" name="Rectangle 1"/>
          <p:cNvSpPr/>
          <p:nvPr/>
        </p:nvSpPr>
        <p:spPr>
          <a:xfrm>
            <a:off x="2321711" y="251520"/>
            <a:ext cx="2269532" cy="369332"/>
          </a:xfrm>
          <a:prstGeom prst="rect">
            <a:avLst/>
          </a:prstGeom>
        </p:spPr>
        <p:txBody>
          <a:bodyPr wrap="none">
            <a:spAutoFit/>
          </a:bodyPr>
          <a:lstStyle/>
          <a:p>
            <a:r>
              <a:rPr lang="en-GB" b="1" dirty="0"/>
              <a:t>CLINICAL PROCEDURE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2069" y="1757286"/>
            <a:ext cx="2116089" cy="14696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6431" y="3663016"/>
            <a:ext cx="2421917" cy="16146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4010" y="5731181"/>
            <a:ext cx="2266757" cy="1513029"/>
          </a:xfrm>
          <a:prstGeom prst="rect">
            <a:avLst/>
          </a:prstGeom>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2972</Words>
  <Application>Microsoft Office PowerPoint</Application>
  <PresentationFormat>On-screen Show (4:3)</PresentationFormat>
  <Paragraphs>150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Garamond</vt:lpstr>
      <vt:lpstr>Office Theme</vt:lpstr>
      <vt:lpstr>Instruction Manual for the CQR DENTURE Technique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 MANUAL FOR THE CONDOR FUNCTIONAL DENTURE TECHNIQUE.</dc:title>
  <dc:creator>andy</dc:creator>
  <cp:lastModifiedBy>Jonathan Bill</cp:lastModifiedBy>
  <cp:revision>104</cp:revision>
  <cp:lastPrinted>2015-10-15T09:07:34Z</cp:lastPrinted>
  <dcterms:created xsi:type="dcterms:W3CDTF">2010-04-23T10:52:12Z</dcterms:created>
  <dcterms:modified xsi:type="dcterms:W3CDTF">2016-07-07T10:19:49Z</dcterms:modified>
</cp:coreProperties>
</file>